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ink/ink15.xml" ContentType="application/inkml+xml"/>
  <Override PartName="/ppt/ink/ink16.xml" ContentType="application/inkml+xml"/>
  <Override PartName="/ppt/ink/ink17.xml" ContentType="application/inkml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slideLayouts/slideLayout13.xml" ContentType="application/vnd.openxmlformats-officedocument.presentationml.slideLayout+xml"/>
  <Override PartName="/ppt/theme/theme6.xml" ContentType="application/vnd.openxmlformats-officedocument.theme+xml"/>
  <Override PartName="/ppt/ink/ink18.xml" ContentType="application/inkml+xml"/>
  <Override PartName="/ppt/ink/ink19.xml" ContentType="application/inkml+xml"/>
  <Override PartName="/ppt/ink/ink20.xml" ContentType="application/inkml+xml"/>
  <Override PartName="/ppt/slideLayouts/slideLayout14.xml" ContentType="application/vnd.openxmlformats-officedocument.presentationml.slideLayout+xml"/>
  <Override PartName="/ppt/theme/theme7.xml" ContentType="application/vnd.openxmlformats-officedocument.theme+xml"/>
  <Override PartName="/ppt/ink/ink21.xml" ContentType="application/inkml+xml"/>
  <Override PartName="/ppt/ink/ink22.xml" ContentType="application/inkml+xml"/>
  <Override PartName="/ppt/ink/ink23.xml" ContentType="application/inkml+xml"/>
  <Override PartName="/ppt/slideLayouts/slideLayout15.xml" ContentType="application/vnd.openxmlformats-officedocument.presentationml.slideLayout+xml"/>
  <Override PartName="/ppt/theme/theme8.xml" ContentType="application/vnd.openxmlformats-officedocument.theme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9.xml" ContentType="application/vnd.openxmlformats-officedocument.theme+xml"/>
  <Override PartName="/ppt/slideLayouts/slideLayout23.xml" ContentType="application/vnd.openxmlformats-officedocument.presentationml.slideLayout+xml"/>
  <Override PartName="/ppt/theme/theme10.xml" ContentType="application/vnd.openxmlformats-officedocument.theme+xml"/>
  <Override PartName="/ppt/ink/ink31.xml" ContentType="application/inkml+xml"/>
  <Override PartName="/ppt/slideLayouts/slideLayout24.xml" ContentType="application/vnd.openxmlformats-officedocument.presentationml.slideLayout+xml"/>
  <Override PartName="/ppt/theme/theme11.xml" ContentType="application/vnd.openxmlformats-officedocument.theme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678" r:id="rId3"/>
    <p:sldMasterId id="2147483680" r:id="rId4"/>
    <p:sldMasterId id="2147483687" r:id="rId5"/>
    <p:sldMasterId id="2147483689" r:id="rId6"/>
    <p:sldMasterId id="2147483691" r:id="rId7"/>
    <p:sldMasterId id="2147483693" r:id="rId8"/>
    <p:sldMasterId id="2147483695" r:id="rId9"/>
    <p:sldMasterId id="2147483702" r:id="rId10"/>
    <p:sldMasterId id="2147483706" r:id="rId11"/>
  </p:sldMasterIdLst>
  <p:notesMasterIdLst>
    <p:notesMasterId r:id="rId34"/>
  </p:notesMasterIdLst>
  <p:handoutMasterIdLst>
    <p:handoutMasterId r:id="rId35"/>
  </p:handoutMasterIdLst>
  <p:sldIdLst>
    <p:sldId id="293" r:id="rId12"/>
    <p:sldId id="432" r:id="rId13"/>
    <p:sldId id="366" r:id="rId14"/>
    <p:sldId id="383" r:id="rId15"/>
    <p:sldId id="439" r:id="rId16"/>
    <p:sldId id="440" r:id="rId17"/>
    <p:sldId id="443" r:id="rId18"/>
    <p:sldId id="410" r:id="rId19"/>
    <p:sldId id="442" r:id="rId20"/>
    <p:sldId id="420" r:id="rId21"/>
    <p:sldId id="421" r:id="rId22"/>
    <p:sldId id="435" r:id="rId23"/>
    <p:sldId id="436" r:id="rId24"/>
    <p:sldId id="437" r:id="rId25"/>
    <p:sldId id="431" r:id="rId26"/>
    <p:sldId id="438" r:id="rId27"/>
    <p:sldId id="434" r:id="rId28"/>
    <p:sldId id="441" r:id="rId29"/>
    <p:sldId id="433" r:id="rId30"/>
    <p:sldId id="430" r:id="rId31"/>
    <p:sldId id="271" r:id="rId32"/>
    <p:sldId id="308" r:id="rId3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LOWER, CYNTHIA R" initials="FCR" lastIdx="77" clrIdx="0">
    <p:extLst>
      <p:ext uri="{19B8F6BF-5375-455C-9EA6-DF929625EA0E}">
        <p15:presenceInfo xmlns:p15="http://schemas.microsoft.com/office/powerpoint/2012/main" userId="S-1-5-21-2014430026-1432593244-2068819953-48933" providerId="AD"/>
      </p:ext>
    </p:extLst>
  </p:cmAuthor>
  <p:cmAuthor id="2" name="WIESEN, JOSHUA J" initials="WJJ" lastIdx="7" clrIdx="1">
    <p:extLst>
      <p:ext uri="{19B8F6BF-5375-455C-9EA6-DF929625EA0E}">
        <p15:presenceInfo xmlns:p15="http://schemas.microsoft.com/office/powerpoint/2012/main" userId="S-1-5-21-2014430026-1432593244-2068819953-48935" providerId="AD"/>
      </p:ext>
    </p:extLst>
  </p:cmAuthor>
  <p:cmAuthor id="3" name="SCHUMACHER, JAMES D" initials="SJD" lastIdx="8" clrIdx="2">
    <p:extLst>
      <p:ext uri="{19B8F6BF-5375-455C-9EA6-DF929625EA0E}">
        <p15:presenceInfo xmlns:p15="http://schemas.microsoft.com/office/powerpoint/2012/main" userId="S-1-5-21-2014430026-1432593244-2068819953-48919" providerId="AD"/>
      </p:ext>
    </p:extLst>
  </p:cmAuthor>
  <p:cmAuthor id="4" name="Gard, Greg - DOT" initials="GG-D" lastIdx="1" clrIdx="3">
    <p:extLst>
      <p:ext uri="{19B8F6BF-5375-455C-9EA6-DF929625EA0E}">
        <p15:presenceInfo xmlns:p15="http://schemas.microsoft.com/office/powerpoint/2012/main" userId="S::Greg.Gard@dot.wi.gov::9f3ab63c-955a-4146-8730-ea36a6c320f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F7E8"/>
    <a:srgbClr val="002060"/>
    <a:srgbClr val="F8FEFC"/>
    <a:srgbClr val="DFFAFD"/>
    <a:srgbClr val="F3FFFC"/>
    <a:srgbClr val="DDFFF0"/>
    <a:srgbClr val="DDFFEB"/>
    <a:srgbClr val="DFFDE4"/>
    <a:srgbClr val="E3F6FD"/>
    <a:srgbClr val="DFF5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80" autoAdjust="0"/>
    <p:restoredTop sz="84136" autoAdjust="0"/>
  </p:normalViewPr>
  <p:slideViewPr>
    <p:cSldViewPr>
      <p:cViewPr>
        <p:scale>
          <a:sx n="70" d="100"/>
          <a:sy n="70" d="100"/>
        </p:scale>
        <p:origin x="1434" y="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commentAuthors" Target="commentAuthor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A41CCD4-0B5E-402F-A005-06A21CF972A7}" type="datetimeFigureOut">
              <a:rPr lang="en-US" smtClean="0"/>
              <a:pPr/>
              <a:t>9/7/2021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12F0EBF-4F24-48A9-9D12-86EB51D7CB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213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8T12:23:05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1 336,'0'0'1192,"0"0"-477,0 0-257,0 0-142,0 0-38,0 0-48,0 0-72,0 0-70,0 0-33,0 0-2,0 0-10,0 0-28,0 0-6,0 0 6,0 0-15,0 0-112,0 0-214,0 0-79,0 2-645,0 1 182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8T12:33:58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 1296,'0'0'810,"2"-21"705,6 12-3112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8T12:33:59.5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1 1144,'-15'11'2552,"4"-2"-3461,11-9-958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8T12:34:00.9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1176,'0'0'1008,"0"0"-695,0 0-129,0 0-72,0 0-16,0 0-40,0 0 120,0 0 112,0 0 104,0 0-48,0 0-136,0 0-48,0 0-40,0 0-32,0 0-88,0 0-320,0 0-440,6 0-488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8T12:34:10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 2513,'0'0'672,"0"0"-174,0 0-120,0-23-1008,0 23-809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8T12:36:17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 1872,'0'0'1019,"0"-15"2361,0 6-6914,0 9 1957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6-25T13:49:57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0 96,'-3'0'4313,"3"0"-6233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6-25T13:49:58.3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1 488,'0'0'1484,"0"0"-617,0 0-136,0 0-57,0 0-172,0 0-95,0 0 8,0 0 102,0 0 67,0 0-21,0 0-92,0 0-99,0 0-60,0 0-80,0 0-86,0 0-72,0 0-28,19 6-637,-8-2-3633,-11-3 1826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6-25T13:50:03.8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3537,'0'0'796,"0"0"-169,0 0-42,0 0-119,1 3 1195,1 2-3913,-2-5 305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8T12:33:35.6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1536,'0'0'1058,"0"0"-462,0 0-95,0 0-112,0 0-81,0 0-52,0 0 36,0 0 37,0 0-5,0 0-44,0 0 0,0 0-26,0 0-76,0 0-75,0 0-62,0 0-29,0 0-204,0 0-426,0 0-368,0 0-42,0 0-204,0 0-625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8T12:35:06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14 1560,'-1'0'45,"1"0"0,0 0 0,-1 0 0,1 0 0,0 0 0,0 0 0,-1-1 0,1 1 0,0 0 0,-1 0 0,1 0 0,0 0 0,0 0 0,-1 0 0,1 0 0,0-1 0,0 1 1,0 0-1,-1 0 0,1 0 0,0 0 0,0-1 0,0 1 0,-1 0 0,1 0 0,0-1 0,0 1 0,0 0 0,0 0 0,0-1 0,0 1 0,-1 0 0,1 0 0,0-1 0,0 1 0,0 0 0,0-1 0,0 1 0,0 0 0,0 0 0,0-1 0,0 1 0,0 0 0,0-1 0,1 1 0,-1 0 0,0 0 0,0-1-45,0-2-1738,0 2 315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8T12:23:05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0 328,'-3'0'144,"3"0"-96,0 3-32,0-3 40,0 0-48,0 0 56,0 0 184,0 0-80,0 0-88,0 0-80,0 0-264,0 0-632</inkml:trace>
  <inkml:trace contextRef="#ctx0" brushRef="#br0" timeOffset="1">4 0 1072,'33'22'1008,"-33"-22"-663,0 0-209,0 0-128,0 0 0,0 0 0,0 0-8,0 0-8,0 0 0,0 0-200,0 0-217,0 0-439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8T12:36:09.8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 1344,'0'0'882,"0"0"-351,0 0-118,0 0-78,0 0-94,0 0-69,0 0 15,0 0 33,0 0-9,0 0-9,0 0 20,0 0 58,0 0 5,0 0-31,0-3-2080,0 3 17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8T12:33:35.6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1536,'0'0'1058,"0"0"-462,0 0-95,0 0-112,0 0-81,0 0-52,0 0 36,0 0 37,0 0-5,0 0-44,0 0 0,0 0-26,0 0-76,0 0-75,0 0-62,0 0-29,0 0-204,0 0-426,0 0-368,0 0-42,0 0-204,0 0-625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8T12:35:06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14 1560,'-1'0'45,"1"0"0,0 0 0,-1 0 0,1 0 0,0 0 0,0 0 0,-1-1 0,1 1 0,0 0 0,-1 0 0,1 0 0,0 0 0,0 0 0,-1 0 0,1 0 0,0-1 0,0 1 1,0 0-1,-1 0 0,1 0 0,0 0 0,0-1 0,0 1 0,-1 0 0,1 0 0,0-1 0,0 1 0,0 0 0,0 0 0,0-1 0,0 1 0,-1 0 0,1 0 0,0-1 0,0 1 0,0 0 0,0-1 0,0 1 0,0 0 0,0 0 0,0-1 0,0 1 0,0 0 0,0-1 0,1 1 0,-1 0 0,0 0 0,0-1-45,0-2-1738,0 2 315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8T12:36:09.8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 1344,'0'0'882,"0"0"-351,0 0-118,0 0-78,0 0-94,0 0-69,0 0 15,0 0 33,0 0-9,0 0-9,0 0 20,0 0 58,0 0 5,0 0-31,0-3-2080,0 3 17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8T12:23:05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1 336,'0'0'1192,"0"0"-477,0 0-257,0 0-142,0 0-38,0 0-48,0 0-72,0 0-70,0 0-33,0 0-2,0 0-10,0 0-28,0 0-6,0 0 6,0 0-15,0 0-112,0 0-214,0 0-79,0 2-645,0 1 182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8T12:23:05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0 328,'-3'0'144,"3"0"-96,0 3-32,0-3 40,0 0-48,0 0 56,0 0 184,0 0-80,0 0-88,0 0-80,0 0-264,0 0-632</inkml:trace>
  <inkml:trace contextRef="#ctx0" brushRef="#br0" timeOffset="1">4 0 1072,'33'22'1008,"-33"-22"-663,0 0-209,0 0-128,0 0 0,0 0 0,0 0-8,0 0-8,0 0 0,0 0-200,0 0-217,0 0-439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8T12:33:58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 1296,'0'0'810,"2"-21"705,6 12-3112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8T12:33:59.5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1 1144,'-15'11'2552,"4"-2"-3461,11-9-958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8T12:34:00.9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1176,'0'0'1008,"0"0"-695,0 0-129,0 0-72,0 0-16,0 0-40,0 0 120,0 0 112,0 0 104,0 0-48,0 0-136,0 0-48,0 0-40,0 0-32,0 0-88,0 0-320,0 0-440,6 0-488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8T12:34:10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 2513,'0'0'672,"0"0"-174,0 0-120,0-23-1008,0 23-809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8T12:33:58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 1296,'0'0'810,"2"-21"705,6 12-3112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8T12:36:17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 1872,'0'0'1019,"0"-15"2361,0 6-6914,0 9 1957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7T15:06:52.2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 1536,'0'0'841,"3"0"-345,0 0-168,3-6-192,-6 0 304,3 0-184,-3 3 8,0 3-8,6 0-120,-6 0-64,0 0-72,0 0 0,6-3-168,0 3-488,6-6-1193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8T12:23:05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1 336,'0'0'1192,"0"0"-477,0 0-257,0 0-142,0 0-38,0 0-48,0 0-72,0 0-70,0 0-33,0 0-2,0 0-10,0 0-28,0 0-6,0 0 6,0 0-15,0 0-112,0 0-214,0 0-79,0 2-645,0 1 182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8T12:23:05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0 328,'-3'0'144,"3"0"-96,0 3-32,0-3 40,0 0-48,0 0 56,0 0 184,0 0-80,0 0-88,0 0-80,0 0-264,0 0-632</inkml:trace>
  <inkml:trace contextRef="#ctx0" brushRef="#br0" timeOffset="1">4 0 1072,'33'22'1008,"-33"-22"-663,0 0-209,0 0-128,0 0 0,0 0 0,0 0-8,0 0-8,0 0 0,0 0-200,0 0-217,0 0-439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8T12:33:58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 1296,'0'0'810,"2"-21"705,6 12-3112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8T12:33:59.5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1 1144,'-15'11'2552,"4"-2"-3461,11-9-958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8T12:34:00.9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1176,'0'0'1008,"0"0"-695,0 0-129,0 0-72,0 0-16,0 0-40,0 0 120,0 0 112,0 0 104,0 0-48,0 0-136,0 0-48,0 0-40,0 0-32,0 0-88,0 0-320,0 0-440,6 0-488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8T12:34:10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 2513,'0'0'672,"0"0"-174,0 0-120,0-23-1008,0 23-809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8T12:36:17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 1872,'0'0'1019,"0"-15"2361,0 6-6914,0 9 1957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8T12:33:59.5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1 1144,'-15'11'2552,"4"-2"-3461,11-9-958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8T12:34:00.9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1176,'0'0'1008,"0"0"-695,0 0-129,0 0-72,0 0-16,0 0-40,0 0 120,0 0 112,0 0 104,0 0-48,0 0-136,0 0-48,0 0-40,0 0-32,0 0-88,0 0-320,0 0-440,6 0-488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8T12:34:10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 2513,'0'0'672,"0"0"-174,0 0-120,0-23-1008,0 23-809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8T12:36:17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 1872,'0'0'1019,"0"-15"2361,0 6-6914,0 9 1957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8T12:23:05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1 336,'0'0'1192,"0"0"-477,0 0-257,0 0-142,0 0-38,0 0-48,0 0-72,0 0-70,0 0-33,0 0-2,0 0-10,0 0-28,0 0-6,0 0 6,0 0-15,0 0-112,0 0-214,0 0-79,0 2-645,0 1 182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08T12:23:05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0 328,'-3'0'144,"3"0"-96,0 3-32,0-3 40,0 0-48,0 0 56,0 0 184,0 0-80,0 0-88,0 0-80,0 0-264,0 0-632</inkml:trace>
  <inkml:trace contextRef="#ctx0" brushRef="#br0" timeOffset="1">4 0 1072,'33'22'1008,"-33"-22"-663,0 0-209,0 0-128,0 0 0,0 0 0,0 0-8,0 0-8,0 0 0,0 0-200,0 0-217,0 0-439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DD9618-92C1-4241-98ED-8A4A86898B2D}" type="datetimeFigureOut">
              <a:rPr lang="en-US" smtClean="0"/>
              <a:t>9/7/2021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651706-6B11-4B52-B314-814B05E3AF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915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Wisconsin Department of 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C5B2A-C6C1-46CD-8323-5F37F4106C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899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Alford Park Dr  to 17</a:t>
            </a:r>
            <a:r>
              <a:rPr lang="en-US" baseline="30000" dirty="0"/>
              <a:t>th</a:t>
            </a:r>
            <a:r>
              <a:rPr lang="en-US" dirty="0"/>
              <a:t> Street – City of Kenosha</a:t>
            </a:r>
          </a:p>
          <a:p>
            <a:r>
              <a:rPr lang="en-US" dirty="0"/>
              <a:t>17</a:t>
            </a:r>
            <a:r>
              <a:rPr lang="en-US" baseline="30000" dirty="0"/>
              <a:t>th</a:t>
            </a:r>
            <a:r>
              <a:rPr lang="en-US" dirty="0"/>
              <a:t> Street to County KR – Village of Somers</a:t>
            </a:r>
          </a:p>
          <a:p>
            <a:r>
              <a:rPr lang="en-US" dirty="0"/>
              <a:t>County KR to WIS 11 – Village of Mount Pleasant</a:t>
            </a:r>
          </a:p>
          <a:p>
            <a:r>
              <a:rPr lang="en-US" dirty="0"/>
              <a:t>WIS 11 to 21</a:t>
            </a:r>
            <a:r>
              <a:rPr lang="en-US" baseline="30000" dirty="0"/>
              <a:t>st</a:t>
            </a:r>
            <a:r>
              <a:rPr lang="en-US" dirty="0"/>
              <a:t> Street – City of Racine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651706-6B11-4B52-B314-814B05E3AF6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863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Pink = off-road</a:t>
            </a:r>
          </a:p>
          <a:p>
            <a:r>
              <a:rPr lang="en-US" dirty="0"/>
              <a:t>Blue = on-road</a:t>
            </a:r>
          </a:p>
          <a:p>
            <a:r>
              <a:rPr lang="en-US" dirty="0"/>
              <a:t>Solid = existing</a:t>
            </a:r>
          </a:p>
          <a:p>
            <a:r>
              <a:rPr lang="en-US" dirty="0"/>
              <a:t>Dashed = proposed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651706-6B11-4B52-B314-814B05E3AF6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096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TWLTL will help reduce these types of crashes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651706-6B11-4B52-B314-814B05E3AF6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651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Pedestrian Crashes: Xing – K, K, K, B  Along – C, A, K, C</a:t>
            </a:r>
          </a:p>
          <a:p>
            <a:r>
              <a:rPr lang="en-US" dirty="0" err="1"/>
              <a:t>Fatals</a:t>
            </a:r>
            <a:r>
              <a:rPr lang="en-US" dirty="0"/>
              <a:t> Peds – south of 7</a:t>
            </a:r>
            <a:r>
              <a:rPr lang="en-US" baseline="30000" dirty="0"/>
              <a:t>th</a:t>
            </a:r>
            <a:r>
              <a:rPr lang="en-US" dirty="0"/>
              <a:t>, north of 12</a:t>
            </a:r>
            <a:r>
              <a:rPr lang="en-US" baseline="30000" dirty="0"/>
              <a:t>th</a:t>
            </a:r>
            <a:r>
              <a:rPr lang="en-US" dirty="0"/>
              <a:t>, north of </a:t>
            </a:r>
            <a:r>
              <a:rPr lang="en-US" dirty="0" err="1"/>
              <a:t>Chickory</a:t>
            </a:r>
            <a:r>
              <a:rPr lang="en-US" dirty="0"/>
              <a:t>, </a:t>
            </a:r>
            <a:r>
              <a:rPr lang="en-US" dirty="0" err="1"/>
              <a:t>Smeds</a:t>
            </a:r>
            <a:r>
              <a:rPr lang="en-US" dirty="0"/>
              <a:t> Tennis.</a:t>
            </a:r>
          </a:p>
          <a:p>
            <a:r>
              <a:rPr lang="en-US" dirty="0"/>
              <a:t>IN 2020 THERE WAS ALSO A PED CRASH AT 16</a:t>
            </a:r>
            <a:r>
              <a:rPr lang="en-US" baseline="30000" dirty="0"/>
              <a:t>TH</a:t>
            </a:r>
            <a:r>
              <a:rPr lang="en-US" dirty="0"/>
              <a:t> PLACE AND A BIKE CRASH BETWEEN 10</a:t>
            </a:r>
            <a:r>
              <a:rPr lang="en-US" baseline="30000" dirty="0"/>
              <a:t>TH</a:t>
            </a:r>
            <a:r>
              <a:rPr lang="en-US" dirty="0"/>
              <a:t> PLACE/10</a:t>
            </a:r>
            <a:r>
              <a:rPr lang="en-US" baseline="30000" dirty="0"/>
              <a:t>TH</a:t>
            </a:r>
            <a:r>
              <a:rPr lang="en-US" dirty="0"/>
              <a:t> STREET THAT POLICE REPORTS NOT AVAILABLE FOR YET!!! BOTH INJURY SEVERITY B </a:t>
            </a:r>
          </a:p>
          <a:p>
            <a:endParaRPr lang="en-US" dirty="0"/>
          </a:p>
          <a:p>
            <a:r>
              <a:rPr lang="en-US" dirty="0"/>
              <a:t>LINK TO MAP: https://transportal.cee.wisc.edu/partners/community-maps/crash/search/BasicSearch.do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651706-6B11-4B52-B314-814B05E3AF6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1528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Eliminates speed variations which causes sideswipes.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651706-6B11-4B52-B314-814B05E3AF6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237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is a statewide road diet candidate map that included the section of STH 32 in Racine County.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651706-6B11-4B52-B314-814B05E3AF6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76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Same 44 feet between curbs as STH 32.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651706-6B11-4B52-B314-814B05E3AF6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0665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Traffic: </a:t>
            </a:r>
          </a:p>
          <a:p>
            <a:r>
              <a:rPr lang="en-US" dirty="0"/>
              <a:t>S of 7</a:t>
            </a:r>
            <a:r>
              <a:rPr lang="en-US" baseline="30000" dirty="0"/>
              <a:t>th</a:t>
            </a:r>
            <a:r>
              <a:rPr lang="en-US" dirty="0"/>
              <a:t> – 9,100-11,900</a:t>
            </a:r>
          </a:p>
          <a:p>
            <a:r>
              <a:rPr lang="en-US" dirty="0"/>
              <a:t>N of 7</a:t>
            </a:r>
            <a:r>
              <a:rPr lang="en-US" baseline="30000" dirty="0"/>
              <a:t>th</a:t>
            </a:r>
            <a:r>
              <a:rPr lang="en-US" dirty="0"/>
              <a:t> – 11,500-13,000</a:t>
            </a:r>
          </a:p>
          <a:p>
            <a:r>
              <a:rPr lang="en-US" dirty="0"/>
              <a:t>T% - 4.9-11.4%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651706-6B11-4B52-B314-814B05E3AF6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099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dot logo with multiple lines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2B5A80C0-2936-4233-A672-2BB6377C0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130365"/>
            <a:ext cx="10972800" cy="232581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4351"/>
              </a:lnSpc>
              <a:spcBef>
                <a:spcPts val="0"/>
              </a:spcBef>
              <a:buNone/>
              <a:defRPr sz="4351" b="1">
                <a:solidFill>
                  <a:srgbClr val="1E384B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Presentation title line 1</a:t>
            </a:r>
            <a:br>
              <a:rPr lang="en-US" dirty="0"/>
            </a:br>
            <a:r>
              <a:rPr lang="en-US" dirty="0"/>
              <a:t>Line 2 optional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266BE8CF-B468-4EF8-860F-7D4ACD853D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4901403"/>
            <a:ext cx="10972800" cy="176204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025"/>
              </a:lnSpc>
              <a:spcBef>
                <a:spcPts val="0"/>
              </a:spcBef>
              <a:buNone/>
              <a:defRPr sz="2175" b="0">
                <a:solidFill>
                  <a:srgbClr val="1E384B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Name of conference or event</a:t>
            </a:r>
            <a:br>
              <a:rPr lang="en-US" dirty="0"/>
            </a:br>
            <a:r>
              <a:rPr lang="en-US" dirty="0"/>
              <a:t>Location, City, State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5359CCF-BDFE-4AA7-B8BB-1EB162C39C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153737"/>
            <a:ext cx="10972800" cy="6614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000" b="0" dirty="0">
                <a:solidFill>
                  <a:srgbClr val="00808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presenter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48BD4242-B30B-4DB6-A404-D48B80B580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3618166"/>
            <a:ext cx="10972800" cy="736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525" b="1" dirty="0">
                <a:solidFill>
                  <a:srgbClr val="00808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3EAC5F1-D1DF-4F46-97A9-85313AA110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5793927"/>
            <a:ext cx="10972800" cy="736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875" b="1" dirty="0">
                <a:solidFill>
                  <a:srgbClr val="00808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Month Day, Year</a:t>
            </a:r>
          </a:p>
        </p:txBody>
      </p:sp>
    </p:spTree>
    <p:extLst>
      <p:ext uri="{BB962C8B-B14F-4D97-AF65-F5344CB8AC3E}">
        <p14:creationId xmlns:p14="http://schemas.microsoft.com/office/powerpoint/2010/main" val="1778289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ample: Subhead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594360" y="594360"/>
            <a:ext cx="10972800" cy="1270528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3300"/>
              </a:lnSpc>
              <a:defRPr sz="3375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Example: subhead and paragraph</a:t>
            </a:r>
            <a:br>
              <a:rPr lang="en-US" dirty="0"/>
            </a:br>
            <a:r>
              <a:rPr lang="en-US" dirty="0"/>
              <a:t>Click here to edit headline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94360" y="1930401"/>
            <a:ext cx="10972800" cy="45720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lnSpc>
                <a:spcPts val="2551"/>
              </a:lnSpc>
              <a:spcBef>
                <a:spcPts val="0"/>
              </a:spcBef>
              <a:buNone/>
              <a:defRPr sz="2700" b="1">
                <a:solidFill>
                  <a:srgbClr val="D8B85E"/>
                </a:solidFill>
                <a:latin typeface="Arial Narrow" panose="020B0606020202030204" pitchFamily="34" charset="0"/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here to edit master subhead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 hasCustomPrompt="1"/>
          </p:nvPr>
        </p:nvSpPr>
        <p:spPr>
          <a:xfrm>
            <a:off x="594360" y="2743206"/>
            <a:ext cx="10972800" cy="30272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325"/>
              </a:lnSpc>
              <a:buNone/>
              <a:defRPr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>
              <a:defRPr baseline="0">
                <a:solidFill>
                  <a:srgbClr val="DCC070"/>
                </a:solidFill>
                <a:latin typeface="Arial Narrow" panose="020B0606020202030204" pitchFamily="34" charset="0"/>
              </a:defRPr>
            </a:lvl2pPr>
            <a:lvl3pPr>
              <a:defRPr baseline="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>
              <a:defRPr baseline="0">
                <a:solidFill>
                  <a:srgbClr val="FFC000"/>
                </a:solidFill>
                <a:latin typeface="Arial Narrow" panose="020B060602020203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Click here to edit paragraph.</a:t>
            </a:r>
          </a:p>
        </p:txBody>
      </p:sp>
    </p:spTree>
    <p:extLst>
      <p:ext uri="{BB962C8B-B14F-4D97-AF65-F5344CB8AC3E}">
        <p14:creationId xmlns:p14="http://schemas.microsoft.com/office/powerpoint/2010/main" val="305434551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597703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437950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dot logo and titl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BE22464-4249-47EE-8C46-E5FB0B52F4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4284621"/>
            <a:ext cx="10972800" cy="1270528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6200"/>
              </a:lnSpc>
              <a:defRPr sz="4725" b="1" baseline="0">
                <a:solidFill>
                  <a:srgbClr val="1E384B"/>
                </a:solidFill>
                <a:latin typeface="Arial Narrow" panose="020B0606020202030204" pitchFamily="34" charset="0"/>
              </a:defRPr>
            </a:lvl1pPr>
          </a:lstStyle>
          <a:p>
            <a:pPr>
              <a:lnSpc>
                <a:spcPts val="6200"/>
              </a:lnSpc>
            </a:pPr>
            <a:r>
              <a:rPr lang="en-US" dirty="0"/>
              <a:t>Presentation title line 1</a:t>
            </a:r>
            <a:br>
              <a:rPr lang="en-US" dirty="0"/>
            </a:br>
            <a:r>
              <a:rPr lang="en-US" dirty="0"/>
              <a:t>Line 2 optional</a:t>
            </a:r>
          </a:p>
        </p:txBody>
      </p:sp>
    </p:spTree>
    <p:extLst>
      <p:ext uri="{BB962C8B-B14F-4D97-AF65-F5344CB8AC3E}">
        <p14:creationId xmlns:p14="http://schemas.microsoft.com/office/powerpoint/2010/main" val="3746761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wo logos and title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7110A8B-7108-4A0C-8CC1-6278CCCCAB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23966" y="736979"/>
            <a:ext cx="9797823" cy="239810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4725"/>
              </a:lnSpc>
              <a:spcBef>
                <a:spcPts val="0"/>
              </a:spcBef>
              <a:buNone/>
              <a:defRPr sz="4725" b="1">
                <a:solidFill>
                  <a:srgbClr val="1E384B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Presentation title line 1</a:t>
            </a:r>
            <a:br>
              <a:rPr lang="en-US" dirty="0"/>
            </a:br>
            <a:r>
              <a:rPr lang="en-US" dirty="0"/>
              <a:t>Line 2 optional</a:t>
            </a:r>
          </a:p>
        </p:txBody>
      </p:sp>
      <p:sp>
        <p:nvSpPr>
          <p:cNvPr id="3" name="Picture Placeholder 19">
            <a:extLst>
              <a:ext uri="{FF2B5EF4-FFF2-40B4-BE49-F238E27FC236}">
                <a16:creationId xmlns:a16="http://schemas.microsoft.com/office/drawing/2014/main" id="{32D95146-FFF7-4DF0-B690-C64B5707C46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560325" y="3428999"/>
            <a:ext cx="2286000" cy="228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1"/>
            </a:lvl1pPr>
          </a:lstStyle>
          <a:p>
            <a:r>
              <a:rPr lang="en-US" dirty="0"/>
              <a:t>Double click to insert WisDOT Logo here</a:t>
            </a:r>
          </a:p>
        </p:txBody>
      </p:sp>
      <p:sp>
        <p:nvSpPr>
          <p:cNvPr id="4" name="Picture Placeholder 19">
            <a:extLst>
              <a:ext uri="{FF2B5EF4-FFF2-40B4-BE49-F238E27FC236}">
                <a16:creationId xmlns:a16="http://schemas.microsoft.com/office/drawing/2014/main" id="{A73017B4-5D4C-4EEB-ACC3-9EA2965B7EB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78104" y="3429001"/>
            <a:ext cx="2286000" cy="228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1"/>
            </a:lvl1pPr>
          </a:lstStyle>
          <a:p>
            <a:r>
              <a:rPr lang="en-US" dirty="0"/>
              <a:t>Double click to insert Logo 2 here</a:t>
            </a:r>
          </a:p>
        </p:txBody>
      </p:sp>
    </p:spTree>
    <p:extLst>
      <p:ext uri="{BB962C8B-B14F-4D97-AF65-F5344CB8AC3E}">
        <p14:creationId xmlns:p14="http://schemas.microsoft.com/office/powerpoint/2010/main" val="36336932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logos with multiple lines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FDC6563F-0BC4-4AE4-BBC7-8196010DCF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525302"/>
            <a:ext cx="10972800" cy="232581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4351"/>
              </a:lnSpc>
              <a:spcBef>
                <a:spcPts val="0"/>
              </a:spcBef>
              <a:buNone/>
              <a:defRPr sz="4351" b="1">
                <a:solidFill>
                  <a:srgbClr val="1E384B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Presentation title line 1</a:t>
            </a:r>
            <a:br>
              <a:rPr lang="en-US" dirty="0"/>
            </a:br>
            <a:r>
              <a:rPr lang="en-US" dirty="0"/>
              <a:t>Line 2 optional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424E048F-47F0-4494-B13A-01D097EF78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3354708"/>
            <a:ext cx="10972800" cy="176204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025"/>
              </a:lnSpc>
              <a:spcBef>
                <a:spcPts val="0"/>
              </a:spcBef>
              <a:buNone/>
              <a:defRPr sz="2175" b="0">
                <a:solidFill>
                  <a:srgbClr val="1E384B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Name of conference or event</a:t>
            </a:r>
            <a:br>
              <a:rPr lang="en-US" dirty="0"/>
            </a:br>
            <a:r>
              <a:rPr lang="en-US" dirty="0"/>
              <a:t>Location, City, State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11F70289-AF48-4465-B230-1DFEBB651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548674"/>
            <a:ext cx="10972800" cy="6614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000" b="0" dirty="0">
                <a:solidFill>
                  <a:srgbClr val="00808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presenter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F768F66-6E09-42B6-A911-437D5C39C0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4276416"/>
            <a:ext cx="10972800" cy="736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875" b="1" dirty="0">
                <a:solidFill>
                  <a:srgbClr val="00808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Month Day, Year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FEAFA72-CAD3-4587-A7A7-A80189E7B4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022831"/>
            <a:ext cx="10972800" cy="736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525" b="1" dirty="0">
                <a:solidFill>
                  <a:srgbClr val="00808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8" name="Picture Placeholder 19">
            <a:extLst>
              <a:ext uri="{FF2B5EF4-FFF2-40B4-BE49-F238E27FC236}">
                <a16:creationId xmlns:a16="http://schemas.microsoft.com/office/drawing/2014/main" id="{C07CA59B-9353-45E9-A39A-295CBC8254A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78021" y="5081200"/>
            <a:ext cx="1371600" cy="137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1"/>
            </a:lvl1pPr>
          </a:lstStyle>
          <a:p>
            <a:r>
              <a:rPr lang="en-US" dirty="0"/>
              <a:t>WisDOT Logo here</a:t>
            </a:r>
          </a:p>
        </p:txBody>
      </p:sp>
      <p:sp>
        <p:nvSpPr>
          <p:cNvPr id="9" name="Picture Placeholder 19">
            <a:extLst>
              <a:ext uri="{FF2B5EF4-FFF2-40B4-BE49-F238E27FC236}">
                <a16:creationId xmlns:a16="http://schemas.microsoft.com/office/drawing/2014/main" id="{E3DF7654-DDF7-4EE9-BE10-F9380375310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471672" y="5081200"/>
            <a:ext cx="1371600" cy="137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1"/>
            </a:lvl1pPr>
          </a:lstStyle>
          <a:p>
            <a:r>
              <a:rPr lang="en-US" dirty="0"/>
              <a:t>Logo 2 here</a:t>
            </a:r>
          </a:p>
        </p:txBody>
      </p:sp>
    </p:spTree>
    <p:extLst>
      <p:ext uri="{BB962C8B-B14F-4D97-AF65-F5344CB8AC3E}">
        <p14:creationId xmlns:p14="http://schemas.microsoft.com/office/powerpoint/2010/main" val="4222914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ample: pictur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594360" y="594360"/>
            <a:ext cx="10972800" cy="1270528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3300"/>
              </a:lnSpc>
              <a:defRPr sz="3375" b="1" baseline="0">
                <a:solidFill>
                  <a:srgbClr val="00416A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Example: picture and bullets</a:t>
            </a:r>
            <a:br>
              <a:rPr lang="en-US" dirty="0"/>
            </a:br>
            <a:r>
              <a:rPr lang="en-US" dirty="0"/>
              <a:t>Click here to edit headline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94360" y="1930401"/>
            <a:ext cx="10972800" cy="45720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lnSpc>
                <a:spcPts val="2551"/>
              </a:lnSpc>
              <a:spcBef>
                <a:spcPts val="0"/>
              </a:spcBef>
              <a:buNone/>
              <a:defRPr sz="2700" b="1">
                <a:solidFill>
                  <a:srgbClr val="00808A"/>
                </a:solidFill>
                <a:latin typeface="Arial Narrow" panose="020B0606020202030204" pitchFamily="34" charset="0"/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here to edit subhead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 hasCustomPrompt="1"/>
          </p:nvPr>
        </p:nvSpPr>
        <p:spPr>
          <a:xfrm>
            <a:off x="594361" y="2743206"/>
            <a:ext cx="5427299" cy="3080551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rgbClr val="00416A"/>
                </a:solidFill>
                <a:latin typeface="Arial Narrow" panose="020B0606020202030204" pitchFamily="34" charset="0"/>
              </a:defRPr>
            </a:lvl1pPr>
            <a:lvl2pPr marL="514338" indent="-171446">
              <a:buFont typeface="Wingdings" panose="05000000000000000000" pitchFamily="2" charset="2"/>
              <a:buChar char="§"/>
              <a:defRPr sz="2100" baseline="0">
                <a:solidFill>
                  <a:srgbClr val="00808A"/>
                </a:solidFill>
                <a:latin typeface="Arial Narrow" panose="020B0606020202030204" pitchFamily="34" charset="0"/>
              </a:defRPr>
            </a:lvl2pPr>
            <a:lvl3pPr>
              <a:defRPr sz="1800" baseline="0">
                <a:solidFill>
                  <a:srgbClr val="00416A"/>
                </a:solidFill>
                <a:latin typeface="Arial Narrow" panose="020B0606020202030204" pitchFamily="34" charset="0"/>
              </a:defRPr>
            </a:lvl3pPr>
            <a:lvl4pPr marL="1200121" indent="-171446">
              <a:buFont typeface="Wingdings" panose="05000000000000000000" pitchFamily="2" charset="2"/>
              <a:buChar char="§"/>
              <a:defRPr sz="1651" baseline="0">
                <a:solidFill>
                  <a:srgbClr val="00808A"/>
                </a:solidFill>
                <a:latin typeface="Arial Narrow" panose="020B060602020203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Click here to edit bullet 1</a:t>
            </a:r>
          </a:p>
          <a:p>
            <a:pPr lvl="1"/>
            <a:r>
              <a:rPr lang="en-US" dirty="0"/>
              <a:t>Click here to edit bullet 2</a:t>
            </a:r>
          </a:p>
          <a:p>
            <a:pPr lvl="2"/>
            <a:r>
              <a:rPr lang="en-US" dirty="0"/>
              <a:t>Click here to edit bullet 3</a:t>
            </a:r>
          </a:p>
          <a:p>
            <a:pPr lvl="3"/>
            <a:r>
              <a:rPr lang="en-US" dirty="0"/>
              <a:t>Click here to edit bullet 4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6329264" y="2743206"/>
            <a:ext cx="5237896" cy="3080551"/>
          </a:xfrm>
          <a:prstGeom prst="rect">
            <a:avLst/>
          </a:prstGeom>
          <a:effectLst>
            <a:outerShdw blurRad="88900" algn="tl" rotWithShape="0">
              <a:schemeClr val="tx2">
                <a:lumMod val="50000"/>
                <a:alpha val="70000"/>
              </a:schemeClr>
            </a:outerShdw>
          </a:effectLst>
        </p:spPr>
        <p:txBody>
          <a:bodyPr tIns="914400"/>
          <a:lstStyle>
            <a:lvl1pPr marL="0" indent="0" algn="ctr">
              <a:lnSpc>
                <a:spcPts val="2025"/>
              </a:lnSpc>
              <a:spcBef>
                <a:spcPts val="0"/>
              </a:spcBef>
              <a:buNone/>
              <a:defRPr sz="1800" baseline="0">
                <a:solidFill>
                  <a:srgbClr val="00416A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Double click on icon </a:t>
            </a:r>
            <a:br>
              <a:rPr lang="en-US" dirty="0"/>
            </a:br>
            <a:r>
              <a:rPr lang="en-US" dirty="0"/>
              <a:t>below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727720238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ample: Bulle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594360" y="594366"/>
            <a:ext cx="10972800" cy="1325563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3300"/>
              </a:lnSpc>
              <a:defRPr sz="3375" b="1" baseline="0">
                <a:solidFill>
                  <a:srgbClr val="00416A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Example: bullets only</a:t>
            </a:r>
            <a:br>
              <a:rPr lang="en-US" dirty="0"/>
            </a:br>
            <a:r>
              <a:rPr lang="en-US" dirty="0"/>
              <a:t>Click here to edit headline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594360" y="2286000"/>
            <a:ext cx="10972800" cy="3493363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400" baseline="0">
                <a:solidFill>
                  <a:srgbClr val="00416A"/>
                </a:solidFill>
                <a:latin typeface="Arial Narrow" panose="020B0606020202030204" pitchFamily="34" charset="0"/>
              </a:defRPr>
            </a:lvl1pPr>
            <a:lvl2pPr marL="514338" indent="-171446">
              <a:buFont typeface="Wingdings" panose="05000000000000000000" pitchFamily="2" charset="2"/>
              <a:buChar char="§"/>
              <a:defRPr sz="2100" baseline="0">
                <a:solidFill>
                  <a:srgbClr val="00808A"/>
                </a:solidFill>
                <a:latin typeface="Arial Narrow" panose="020B0606020202030204" pitchFamily="34" charset="0"/>
              </a:defRPr>
            </a:lvl2pPr>
            <a:lvl3pPr>
              <a:defRPr sz="1800" baseline="0">
                <a:solidFill>
                  <a:srgbClr val="00416A"/>
                </a:solidFill>
                <a:latin typeface="Arial Narrow" panose="020B0606020202030204" pitchFamily="34" charset="0"/>
              </a:defRPr>
            </a:lvl3pPr>
            <a:lvl4pPr marL="1242982" indent="-214308">
              <a:buFont typeface="Wingdings" panose="05000000000000000000" pitchFamily="2" charset="2"/>
              <a:buChar char="§"/>
              <a:defRPr sz="1651" baseline="0">
                <a:solidFill>
                  <a:srgbClr val="00808A"/>
                </a:solidFill>
                <a:latin typeface="Arial Narrow" panose="020B060602020203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Click here to edit bullet 1</a:t>
            </a:r>
          </a:p>
          <a:p>
            <a:pPr lvl="1"/>
            <a:r>
              <a:rPr lang="en-US" dirty="0"/>
              <a:t>Click here to edit bullet 2</a:t>
            </a:r>
          </a:p>
          <a:p>
            <a:pPr lvl="2"/>
            <a:r>
              <a:rPr lang="en-US" dirty="0"/>
              <a:t>Click here to edit bullet 3</a:t>
            </a:r>
          </a:p>
          <a:p>
            <a:pPr lvl="3"/>
            <a:r>
              <a:rPr lang="en-US" dirty="0"/>
              <a:t>Click here to edit bullet 4</a:t>
            </a:r>
          </a:p>
        </p:txBody>
      </p:sp>
    </p:spTree>
    <p:extLst>
      <p:ext uri="{BB962C8B-B14F-4D97-AF65-F5344CB8AC3E}">
        <p14:creationId xmlns:p14="http://schemas.microsoft.com/office/powerpoint/2010/main" val="4086158793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ample picture or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594360" y="594360"/>
            <a:ext cx="10972800" cy="1270528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3300"/>
              </a:lnSpc>
              <a:defRPr sz="3375" b="1" baseline="0">
                <a:solidFill>
                  <a:srgbClr val="00416A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Example: picture or graph only</a:t>
            </a:r>
            <a:br>
              <a:rPr lang="en-US" dirty="0"/>
            </a:br>
            <a:r>
              <a:rPr lang="en-US" dirty="0"/>
              <a:t>Click here to edit headline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94360" y="1930401"/>
            <a:ext cx="10972800" cy="45720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lnSpc>
                <a:spcPts val="2551"/>
              </a:lnSpc>
              <a:spcBef>
                <a:spcPts val="0"/>
              </a:spcBef>
              <a:buNone/>
              <a:defRPr sz="2700" b="1">
                <a:solidFill>
                  <a:srgbClr val="00808A"/>
                </a:solidFill>
                <a:latin typeface="Arial Narrow" panose="020B0606020202030204" pitchFamily="34" charset="0"/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here to edit subhead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594360" y="2743206"/>
            <a:ext cx="10972800" cy="3187083"/>
          </a:xfrm>
          <a:prstGeom prst="rect">
            <a:avLst/>
          </a:prstGeom>
          <a:effectLst>
            <a:outerShdw blurRad="101600" algn="tl" rotWithShape="0">
              <a:schemeClr val="tx2">
                <a:lumMod val="50000"/>
                <a:alpha val="70000"/>
              </a:schemeClr>
            </a:outerShdw>
          </a:effectLst>
        </p:spPr>
        <p:txBody>
          <a:bodyPr tIns="914400"/>
          <a:lstStyle>
            <a:lvl1pPr marL="0" indent="0" algn="ctr">
              <a:lnSpc>
                <a:spcPts val="2025"/>
              </a:lnSpc>
              <a:spcBef>
                <a:spcPts val="0"/>
              </a:spcBef>
              <a:buNone/>
              <a:defRPr sz="1800" baseline="0">
                <a:solidFill>
                  <a:srgbClr val="00416A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Double click on icon below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3968827093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ample: Subhead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594360" y="594360"/>
            <a:ext cx="10972800" cy="1270528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3300"/>
              </a:lnSpc>
              <a:defRPr sz="3375" b="1" baseline="0">
                <a:solidFill>
                  <a:srgbClr val="00416A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Example: subhead and bullets</a:t>
            </a:r>
            <a:br>
              <a:rPr lang="en-US" dirty="0"/>
            </a:br>
            <a:r>
              <a:rPr lang="en-US" dirty="0"/>
              <a:t>Click here to edit headline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94360" y="1930401"/>
            <a:ext cx="10972800" cy="45720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lnSpc>
                <a:spcPts val="2551"/>
              </a:lnSpc>
              <a:spcBef>
                <a:spcPts val="0"/>
              </a:spcBef>
              <a:buNone/>
              <a:defRPr sz="2700" b="1">
                <a:solidFill>
                  <a:srgbClr val="00808A"/>
                </a:solidFill>
                <a:latin typeface="Arial Narrow" panose="020B0606020202030204" pitchFamily="34" charset="0"/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here to edit subhead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594360" y="2743206"/>
            <a:ext cx="10972800" cy="2991775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rgbClr val="00416A"/>
                </a:solidFill>
                <a:latin typeface="Arial Narrow" panose="020B0606020202030204" pitchFamily="34" charset="0"/>
              </a:defRPr>
            </a:lvl1pPr>
            <a:lvl2pPr marL="514338" indent="-171446">
              <a:buFont typeface="Wingdings" panose="05000000000000000000" pitchFamily="2" charset="2"/>
              <a:buChar char="§"/>
              <a:defRPr sz="2100" baseline="0">
                <a:solidFill>
                  <a:srgbClr val="00808A"/>
                </a:solidFill>
                <a:latin typeface="Arial Narrow" panose="020B0606020202030204" pitchFamily="34" charset="0"/>
              </a:defRPr>
            </a:lvl2pPr>
            <a:lvl3pPr>
              <a:defRPr sz="1800" baseline="0">
                <a:solidFill>
                  <a:srgbClr val="00416A"/>
                </a:solidFill>
                <a:latin typeface="Arial Narrow" panose="020B0606020202030204" pitchFamily="34" charset="0"/>
              </a:defRPr>
            </a:lvl3pPr>
            <a:lvl4pPr marL="1242982" indent="-214308">
              <a:buFont typeface="Wingdings" panose="05000000000000000000" pitchFamily="2" charset="2"/>
              <a:buChar char="§"/>
              <a:defRPr sz="1651" baseline="0">
                <a:solidFill>
                  <a:srgbClr val="00808A"/>
                </a:solidFill>
                <a:latin typeface="Arial Narrow" panose="020B060602020203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Click here to edit bullet 1</a:t>
            </a:r>
          </a:p>
          <a:p>
            <a:pPr lvl="1"/>
            <a:r>
              <a:rPr lang="en-US" dirty="0"/>
              <a:t>Click here to edit bullet 2</a:t>
            </a:r>
          </a:p>
          <a:p>
            <a:pPr lvl="2"/>
            <a:r>
              <a:rPr lang="en-US" dirty="0"/>
              <a:t>Click here to edit bullet 3</a:t>
            </a:r>
          </a:p>
          <a:p>
            <a:pPr lvl="3"/>
            <a:r>
              <a:rPr lang="en-US" dirty="0"/>
              <a:t>Click here to edit bullet 4</a:t>
            </a:r>
          </a:p>
        </p:txBody>
      </p:sp>
    </p:spTree>
    <p:extLst>
      <p:ext uri="{BB962C8B-B14F-4D97-AF65-F5344CB8AC3E}">
        <p14:creationId xmlns:p14="http://schemas.microsoft.com/office/powerpoint/2010/main" val="141730497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600" b="1" cap="all" spc="251" baseline="0">
                <a:solidFill>
                  <a:schemeClr val="tx2"/>
                </a:solidFill>
              </a:defRPr>
            </a:lvl1pPr>
            <a:lvl2pPr marL="457189" indent="0" algn="ctr">
              <a:buNone/>
            </a:lvl2pPr>
            <a:lvl3pPr marL="914377" indent="0" algn="ctr">
              <a:buNone/>
            </a:lvl3pPr>
            <a:lvl4pPr marL="1371566" indent="0" algn="ctr">
              <a:buNone/>
            </a:lvl4pPr>
            <a:lvl5pPr marL="1828754" indent="0" algn="ctr">
              <a:buNone/>
            </a:lvl5pPr>
            <a:lvl6pPr marL="2285943" indent="0" algn="ctr">
              <a:buNone/>
            </a:lvl6pPr>
            <a:lvl7pPr marL="2743131" indent="0" algn="ctr">
              <a:buNone/>
            </a:lvl7pPr>
            <a:lvl8pPr marL="3200320" indent="0" algn="ctr">
              <a:buNone/>
            </a:lvl8pPr>
            <a:lvl9pPr marL="3657509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78DD4-9EC7-4699-B23A-16C109F7F44D}" type="datetimeFigureOut">
              <a:rPr lang="en-US" smtClean="0"/>
              <a:pPr/>
              <a:t>9/7/2021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5791200" y="2199455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3A81128-58F9-4D3F-9B4E-04F49D45A8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22479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ample subhead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594360" y="594360"/>
            <a:ext cx="10972800" cy="1270528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3300"/>
              </a:lnSpc>
              <a:defRPr sz="3375" b="1" baseline="0">
                <a:solidFill>
                  <a:srgbClr val="00416A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Example: subhead and paragraph</a:t>
            </a:r>
            <a:br>
              <a:rPr lang="en-US" dirty="0"/>
            </a:br>
            <a:r>
              <a:rPr lang="en-US" dirty="0"/>
              <a:t>Click here to edit headline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94360" y="1930401"/>
            <a:ext cx="10972800" cy="45720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lnSpc>
                <a:spcPts val="2551"/>
              </a:lnSpc>
              <a:spcBef>
                <a:spcPts val="0"/>
              </a:spcBef>
              <a:buNone/>
              <a:defRPr sz="2700" b="1">
                <a:solidFill>
                  <a:srgbClr val="00808A"/>
                </a:solidFill>
                <a:latin typeface="Arial Narrow" panose="020B0606020202030204" pitchFamily="34" charset="0"/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here to edit subhead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 hasCustomPrompt="1"/>
          </p:nvPr>
        </p:nvSpPr>
        <p:spPr>
          <a:xfrm>
            <a:off x="594360" y="2743201"/>
            <a:ext cx="10972800" cy="305517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325"/>
              </a:lnSpc>
              <a:buNone/>
              <a:defRPr baseline="0">
                <a:solidFill>
                  <a:srgbClr val="00416A"/>
                </a:solidFill>
                <a:latin typeface="Arial Narrow" panose="020B0606020202030204" pitchFamily="34" charset="0"/>
              </a:defRPr>
            </a:lvl1pPr>
            <a:lvl2pPr>
              <a:defRPr baseline="0">
                <a:solidFill>
                  <a:srgbClr val="DCC070"/>
                </a:solidFill>
                <a:latin typeface="Arial Narrow" panose="020B0606020202030204" pitchFamily="34" charset="0"/>
              </a:defRPr>
            </a:lvl2pPr>
            <a:lvl3pPr>
              <a:defRPr baseline="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>
              <a:defRPr baseline="0">
                <a:solidFill>
                  <a:srgbClr val="FFC000"/>
                </a:solidFill>
                <a:latin typeface="Arial Narrow" panose="020B060602020203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Click here to edit paragraph.</a:t>
            </a:r>
          </a:p>
        </p:txBody>
      </p:sp>
    </p:spTree>
    <p:extLst>
      <p:ext uri="{BB962C8B-B14F-4D97-AF65-F5344CB8AC3E}">
        <p14:creationId xmlns:p14="http://schemas.microsoft.com/office/powerpoint/2010/main" val="4268028190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7584630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78DD4-9EC7-4699-B23A-16C109F7F44D}" type="datetimeFigureOut">
              <a:rPr lang="en-US" smtClean="0"/>
              <a:pPr/>
              <a:t>9/7/2021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15584" y="1026377"/>
            <a:ext cx="609600" cy="441325"/>
          </a:xfrm>
        </p:spPr>
        <p:txBody>
          <a:bodyPr/>
          <a:lstStyle/>
          <a:p>
            <a:fld id="{83A81128-58F9-4D3F-9B4E-04F49D45A8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008272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4772701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dot logo with multiple lines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2B5A80C0-2936-4233-A672-2BB6377C0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130359"/>
            <a:ext cx="10972800" cy="232581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5800"/>
              </a:lnSpc>
              <a:spcBef>
                <a:spcPts val="0"/>
              </a:spcBef>
              <a:buNone/>
              <a:defRPr sz="5800" b="1">
                <a:solidFill>
                  <a:srgbClr val="1E384B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Presentation title line 1</a:t>
            </a:r>
            <a:br>
              <a:rPr lang="en-US" dirty="0"/>
            </a:br>
            <a:r>
              <a:rPr lang="en-US" dirty="0"/>
              <a:t>Line 2 optional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266BE8CF-B468-4EF8-860F-7D4ACD853D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4901403"/>
            <a:ext cx="10972800" cy="176204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900" b="0">
                <a:solidFill>
                  <a:srgbClr val="1E384B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Name of conference or event</a:t>
            </a:r>
            <a:br>
              <a:rPr lang="en-US" dirty="0"/>
            </a:br>
            <a:r>
              <a:rPr lang="en-US" dirty="0"/>
              <a:t>Location, City, State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5359CCF-BDFE-4AA7-B8BB-1EB162C39C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153731"/>
            <a:ext cx="10972800" cy="6614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4000" b="0" dirty="0">
                <a:solidFill>
                  <a:srgbClr val="00808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presenter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48BD4242-B30B-4DB6-A404-D48B80B580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3618166"/>
            <a:ext cx="10972800" cy="736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4700" b="1" dirty="0">
                <a:solidFill>
                  <a:srgbClr val="00808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3EAC5F1-D1DF-4F46-97A9-85313AA110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5793927"/>
            <a:ext cx="10972800" cy="736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2500" b="1" dirty="0">
                <a:solidFill>
                  <a:srgbClr val="00808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Month Day, Year</a:t>
            </a:r>
          </a:p>
        </p:txBody>
      </p:sp>
    </p:spTree>
    <p:extLst>
      <p:ext uri="{BB962C8B-B14F-4D97-AF65-F5344CB8AC3E}">
        <p14:creationId xmlns:p14="http://schemas.microsoft.com/office/powerpoint/2010/main" val="36798571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78DD4-9EC7-4699-B23A-16C109F7F44D}" type="datetimeFigureOut">
              <a:rPr lang="en-US" smtClean="0"/>
              <a:pPr/>
              <a:t>9/7/2021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15584" y="1026377"/>
            <a:ext cx="609600" cy="441325"/>
          </a:xfrm>
        </p:spPr>
        <p:txBody>
          <a:bodyPr/>
          <a:lstStyle/>
          <a:p>
            <a:fld id="{83A81128-58F9-4D3F-9B4E-04F49D45A8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790052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dot logo with multiple lin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BB4A30-4D49-4E1A-A7C2-17F3EFFC0B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130365"/>
            <a:ext cx="10972800" cy="232581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4351"/>
              </a:lnSpc>
              <a:spcBef>
                <a:spcPts val="0"/>
              </a:spcBef>
              <a:buNone/>
              <a:defRPr sz="4351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Presentation title line 1</a:t>
            </a:r>
            <a:br>
              <a:rPr lang="en-US" dirty="0"/>
            </a:br>
            <a:r>
              <a:rPr lang="en-US" dirty="0"/>
              <a:t>Line 2 optional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FA96CC0-FA73-409E-BDB3-7922605155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4901403"/>
            <a:ext cx="10972800" cy="176204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025"/>
              </a:lnSpc>
              <a:spcBef>
                <a:spcPts val="0"/>
              </a:spcBef>
              <a:buNone/>
              <a:defRPr sz="2175" b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Name of conference or event</a:t>
            </a:r>
            <a:br>
              <a:rPr lang="en-US" dirty="0"/>
            </a:br>
            <a:r>
              <a:rPr lang="en-US" dirty="0"/>
              <a:t>Location, City, State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C20B464-716E-4698-9B3D-1A376E0C53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153737"/>
            <a:ext cx="10972800" cy="6614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000" b="0" dirty="0">
                <a:solidFill>
                  <a:srgbClr val="D8B846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presenter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E69BF635-658A-4A37-AE58-0A5EC01245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3618166"/>
            <a:ext cx="10972800" cy="736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525" b="1" dirty="0">
                <a:solidFill>
                  <a:srgbClr val="D8B846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FDEC16DC-671E-403F-97C5-513D784FD7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5793927"/>
            <a:ext cx="10972800" cy="736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875" b="1" dirty="0">
                <a:solidFill>
                  <a:srgbClr val="D8B846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Month Day, Year</a:t>
            </a:r>
          </a:p>
        </p:txBody>
      </p:sp>
    </p:spTree>
    <p:extLst>
      <p:ext uri="{BB962C8B-B14F-4D97-AF65-F5344CB8AC3E}">
        <p14:creationId xmlns:p14="http://schemas.microsoft.com/office/powerpoint/2010/main" val="2955057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wo logos and multiple lines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17704C9-2248-40AD-8B76-4C21771460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525302"/>
            <a:ext cx="10972800" cy="232581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4351"/>
              </a:lnSpc>
              <a:spcBef>
                <a:spcPts val="0"/>
              </a:spcBef>
              <a:buNone/>
              <a:defRPr sz="4351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Presentation title line 1</a:t>
            </a:r>
            <a:br>
              <a:rPr lang="en-US" dirty="0"/>
            </a:br>
            <a:r>
              <a:rPr lang="en-US" dirty="0"/>
              <a:t>Line 2 optional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7155724-E905-445E-AC3A-818472EA3C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3354708"/>
            <a:ext cx="10972800" cy="176204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025"/>
              </a:lnSpc>
              <a:spcBef>
                <a:spcPts val="0"/>
              </a:spcBef>
              <a:buNone/>
              <a:defRPr sz="2175" b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Name of conference or event</a:t>
            </a:r>
            <a:br>
              <a:rPr lang="en-US" dirty="0"/>
            </a:br>
            <a:r>
              <a:rPr lang="en-US" dirty="0"/>
              <a:t>Location, City, State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0048D5-6AFE-4260-8627-CDED70F438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548674"/>
            <a:ext cx="10972800" cy="6614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000" b="0" dirty="0">
                <a:solidFill>
                  <a:srgbClr val="D8B846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presenter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E4D34EF8-7796-4C9C-B15B-CCB1C63239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022831"/>
            <a:ext cx="10972800" cy="736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525" b="1" dirty="0">
                <a:solidFill>
                  <a:srgbClr val="D8B846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06B2D8AE-8AD5-42F4-B90C-94190CD83F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4276416"/>
            <a:ext cx="10972800" cy="736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875" b="1" dirty="0">
                <a:solidFill>
                  <a:srgbClr val="D8B846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Month Day, Year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DEBFB67-53D0-49D1-9AA3-20F0462282D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78021" y="5261311"/>
            <a:ext cx="1371600" cy="137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1"/>
            </a:lvl1pPr>
          </a:lstStyle>
          <a:p>
            <a:r>
              <a:rPr lang="en-US" dirty="0"/>
              <a:t>WisDOT Logo here</a:t>
            </a:r>
          </a:p>
        </p:txBody>
      </p:sp>
      <p:sp>
        <p:nvSpPr>
          <p:cNvPr id="10" name="Picture Placeholder 19">
            <a:extLst>
              <a:ext uri="{FF2B5EF4-FFF2-40B4-BE49-F238E27FC236}">
                <a16:creationId xmlns:a16="http://schemas.microsoft.com/office/drawing/2014/main" id="{6DC4AE82-0302-431F-A0ED-13D1C791795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471672" y="5261311"/>
            <a:ext cx="1371600" cy="137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1"/>
            </a:lvl1pPr>
          </a:lstStyle>
          <a:p>
            <a:r>
              <a:rPr lang="en-US" dirty="0"/>
              <a:t>Logo 2 here</a:t>
            </a:r>
          </a:p>
        </p:txBody>
      </p:sp>
    </p:spTree>
    <p:extLst>
      <p:ext uri="{BB962C8B-B14F-4D97-AF65-F5344CB8AC3E}">
        <p14:creationId xmlns:p14="http://schemas.microsoft.com/office/powerpoint/2010/main" val="31665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ample: Pictur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594360" y="594360"/>
            <a:ext cx="10972800" cy="1270528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3300"/>
              </a:lnSpc>
              <a:defRPr sz="3375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Example: picture and bullets</a:t>
            </a:r>
            <a:br>
              <a:rPr lang="en-US" dirty="0"/>
            </a:br>
            <a:r>
              <a:rPr lang="en-US" dirty="0"/>
              <a:t>Click here to edit headline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94360" y="1930401"/>
            <a:ext cx="10972800" cy="45720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lnSpc>
                <a:spcPts val="2551"/>
              </a:lnSpc>
              <a:spcBef>
                <a:spcPts val="0"/>
              </a:spcBef>
              <a:buNone/>
              <a:defRPr sz="2700" b="1">
                <a:solidFill>
                  <a:srgbClr val="DCC070"/>
                </a:solidFill>
                <a:latin typeface="Arial Narrow" panose="020B0606020202030204" pitchFamily="34" charset="0"/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here to edit subhead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 hasCustomPrompt="1"/>
          </p:nvPr>
        </p:nvSpPr>
        <p:spPr>
          <a:xfrm>
            <a:off x="594361" y="2743207"/>
            <a:ext cx="5427299" cy="3116061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514338" indent="-171446">
              <a:buFont typeface="Wingdings" panose="05000000000000000000" pitchFamily="2" charset="2"/>
              <a:buChar char="§"/>
              <a:defRPr sz="2100" baseline="0">
                <a:solidFill>
                  <a:srgbClr val="D8B85E"/>
                </a:solidFill>
                <a:latin typeface="Arial Narrow" panose="020B0606020202030204" pitchFamily="34" charset="0"/>
              </a:defRPr>
            </a:lvl2pPr>
            <a:lvl3pPr>
              <a:defRPr sz="1800" baseline="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marL="1200121" indent="-171446">
              <a:buFont typeface="Wingdings" panose="05000000000000000000" pitchFamily="2" charset="2"/>
              <a:buChar char="§"/>
              <a:defRPr sz="1651" baseline="0">
                <a:solidFill>
                  <a:srgbClr val="DCC070"/>
                </a:solidFill>
                <a:latin typeface="Arial Narrow" panose="020B060602020203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Click here to edit bullet 1</a:t>
            </a:r>
          </a:p>
          <a:p>
            <a:pPr lvl="1"/>
            <a:r>
              <a:rPr lang="en-US" dirty="0"/>
              <a:t>Click here to edit bullet 2</a:t>
            </a:r>
          </a:p>
          <a:p>
            <a:pPr lvl="2"/>
            <a:r>
              <a:rPr lang="en-US" dirty="0"/>
              <a:t>Click here to edit bullet 3</a:t>
            </a:r>
          </a:p>
          <a:p>
            <a:pPr lvl="3"/>
            <a:r>
              <a:rPr lang="en-US" dirty="0"/>
              <a:t>Click here to edit bullet 4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6329264" y="2743200"/>
            <a:ext cx="5237896" cy="3116062"/>
          </a:xfrm>
          <a:prstGeom prst="rect">
            <a:avLst/>
          </a:prstGeom>
          <a:effectLst>
            <a:outerShdw blurRad="88900" algn="tl" rotWithShape="0">
              <a:schemeClr val="tx2">
                <a:lumMod val="50000"/>
                <a:alpha val="70000"/>
              </a:schemeClr>
            </a:outerShdw>
          </a:effectLst>
        </p:spPr>
        <p:txBody>
          <a:bodyPr tIns="914400"/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Double click on icon </a:t>
            </a:r>
            <a:br>
              <a:rPr lang="en-US" dirty="0"/>
            </a:br>
            <a:r>
              <a:rPr lang="en-US" dirty="0"/>
              <a:t>below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53805324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ample: Bulle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594360" y="594366"/>
            <a:ext cx="10972800" cy="1325563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3300"/>
              </a:lnSpc>
              <a:defRPr sz="3375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Example: bullets only</a:t>
            </a:r>
            <a:br>
              <a:rPr lang="en-US" dirty="0"/>
            </a:br>
            <a:r>
              <a:rPr lang="en-US" dirty="0"/>
              <a:t>Click here to edit headline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594360" y="2286003"/>
            <a:ext cx="10972800" cy="3537751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40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600060" indent="-257168">
              <a:buFont typeface="Wingdings" panose="05000000000000000000" pitchFamily="2" charset="2"/>
              <a:buChar char="§"/>
              <a:defRPr sz="2100" baseline="0">
                <a:solidFill>
                  <a:srgbClr val="DCC070"/>
                </a:solidFill>
                <a:latin typeface="Arial Narrow" panose="020B0606020202030204" pitchFamily="34" charset="0"/>
              </a:defRPr>
            </a:lvl2pPr>
            <a:lvl3pPr>
              <a:defRPr sz="1800" baseline="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marL="1200121" indent="-171446">
              <a:buFont typeface="Wingdings" panose="05000000000000000000" pitchFamily="2" charset="2"/>
              <a:buChar char="§"/>
              <a:defRPr sz="1651" baseline="0">
                <a:solidFill>
                  <a:srgbClr val="D8B85E"/>
                </a:solidFill>
                <a:latin typeface="Arial Narrow" panose="020B060602020203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Click here to edit bullet 1</a:t>
            </a:r>
          </a:p>
          <a:p>
            <a:pPr lvl="1"/>
            <a:r>
              <a:rPr lang="en-US" dirty="0"/>
              <a:t>Click here to edit bullet 2</a:t>
            </a:r>
          </a:p>
          <a:p>
            <a:pPr lvl="2"/>
            <a:r>
              <a:rPr lang="en-US" dirty="0"/>
              <a:t>Click here to edit bullet 3</a:t>
            </a:r>
          </a:p>
          <a:p>
            <a:pPr lvl="3"/>
            <a:r>
              <a:rPr lang="en-US" dirty="0"/>
              <a:t>Click here to edit bullet 4</a:t>
            </a:r>
          </a:p>
        </p:txBody>
      </p:sp>
    </p:spTree>
    <p:extLst>
      <p:ext uri="{BB962C8B-B14F-4D97-AF65-F5344CB8AC3E}">
        <p14:creationId xmlns:p14="http://schemas.microsoft.com/office/powerpoint/2010/main" val="181623026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ample: Subhead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594360" y="594360"/>
            <a:ext cx="10972800" cy="1270528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3300"/>
              </a:lnSpc>
              <a:defRPr sz="3375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Example: subhead and bullets</a:t>
            </a:r>
            <a:br>
              <a:rPr lang="en-US" dirty="0"/>
            </a:br>
            <a:r>
              <a:rPr lang="en-US" dirty="0"/>
              <a:t>Click here to edit headline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94360" y="1930401"/>
            <a:ext cx="10972800" cy="45720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lnSpc>
                <a:spcPts val="2551"/>
              </a:lnSpc>
              <a:spcBef>
                <a:spcPts val="0"/>
              </a:spcBef>
              <a:buNone/>
              <a:defRPr sz="2700" b="1">
                <a:solidFill>
                  <a:srgbClr val="DCC070"/>
                </a:solidFill>
                <a:latin typeface="Arial Narrow" panose="020B0606020202030204" pitchFamily="34" charset="0"/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here to edit subhead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594360" y="2743201"/>
            <a:ext cx="10972800" cy="3018408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514338" indent="-171446">
              <a:buFont typeface="Wingdings" panose="05000000000000000000" pitchFamily="2" charset="2"/>
              <a:buChar char="§"/>
              <a:defRPr sz="2100" baseline="0">
                <a:solidFill>
                  <a:srgbClr val="D8B85E"/>
                </a:solidFill>
                <a:latin typeface="Arial Narrow" panose="020B0606020202030204" pitchFamily="34" charset="0"/>
              </a:defRPr>
            </a:lvl2pPr>
            <a:lvl3pPr>
              <a:defRPr sz="1800" baseline="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marL="1200121" indent="-171446">
              <a:buFont typeface="Wingdings" panose="05000000000000000000" pitchFamily="2" charset="2"/>
              <a:buChar char="§"/>
              <a:defRPr sz="1651" baseline="0">
                <a:solidFill>
                  <a:srgbClr val="DCC070"/>
                </a:solidFill>
                <a:latin typeface="Arial Narrow" panose="020B060602020203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Click here to edit bullet 1</a:t>
            </a:r>
          </a:p>
          <a:p>
            <a:pPr lvl="1"/>
            <a:r>
              <a:rPr lang="en-US" dirty="0"/>
              <a:t>Click here to edit bullet 2</a:t>
            </a:r>
          </a:p>
          <a:p>
            <a:pPr lvl="2"/>
            <a:r>
              <a:rPr lang="en-US" dirty="0"/>
              <a:t>Click here to edit bullet 3</a:t>
            </a:r>
          </a:p>
          <a:p>
            <a:pPr lvl="3"/>
            <a:r>
              <a:rPr lang="en-US" dirty="0"/>
              <a:t>Click here to edit bullet 4</a:t>
            </a:r>
          </a:p>
        </p:txBody>
      </p:sp>
    </p:spTree>
    <p:extLst>
      <p:ext uri="{BB962C8B-B14F-4D97-AF65-F5344CB8AC3E}">
        <p14:creationId xmlns:p14="http://schemas.microsoft.com/office/powerpoint/2010/main" val="3207597025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ample: Picture or graph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594360" y="594360"/>
            <a:ext cx="10972800" cy="1270528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3300"/>
              </a:lnSpc>
              <a:defRPr sz="3375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Example: picture or graph only</a:t>
            </a:r>
            <a:br>
              <a:rPr lang="en-US" dirty="0"/>
            </a:br>
            <a:r>
              <a:rPr lang="en-US" dirty="0"/>
              <a:t>Click here to edit headline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94360" y="1930401"/>
            <a:ext cx="10972800" cy="45720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lnSpc>
                <a:spcPts val="2551"/>
              </a:lnSpc>
              <a:spcBef>
                <a:spcPts val="0"/>
              </a:spcBef>
              <a:buNone/>
              <a:defRPr sz="2700" b="1">
                <a:solidFill>
                  <a:srgbClr val="D8B85E"/>
                </a:solidFill>
                <a:latin typeface="Arial Narrow" panose="020B0606020202030204" pitchFamily="34" charset="0"/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here to edit subhead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594360" y="2743206"/>
            <a:ext cx="10972800" cy="3027285"/>
          </a:xfrm>
          <a:prstGeom prst="rect">
            <a:avLst/>
          </a:prstGeom>
          <a:effectLst>
            <a:outerShdw blurRad="101600" algn="tl" rotWithShape="0">
              <a:schemeClr val="tx2">
                <a:lumMod val="50000"/>
                <a:alpha val="70000"/>
              </a:schemeClr>
            </a:outerShdw>
          </a:effectLst>
        </p:spPr>
        <p:txBody>
          <a:bodyPr tIns="914400"/>
          <a:lstStyle>
            <a:lvl1pPr marL="0" indent="0" algn="ctr">
              <a:lnSpc>
                <a:spcPts val="2025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Double click on icon below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358391857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13" Type="http://schemas.openxmlformats.org/officeDocument/2006/relationships/image" Target="../media/image5.emf"/><Relationship Id="rId18" Type="http://schemas.openxmlformats.org/officeDocument/2006/relationships/customXml" Target="../ink/ink7.xml"/><Relationship Id="rId3" Type="http://schemas.openxmlformats.org/officeDocument/2006/relationships/slideLayout" Target="../slideLayouts/slideLayout3.xml"/><Relationship Id="rId7" Type="http://schemas.openxmlformats.org/officeDocument/2006/relationships/customXml" Target="../ink/ink2.xml"/><Relationship Id="rId12" Type="http://schemas.openxmlformats.org/officeDocument/2006/relationships/customXml" Target="../ink/ink4.xml"/><Relationship Id="rId17" Type="http://schemas.openxmlformats.org/officeDocument/2006/relationships/image" Target="../media/image7.emf"/><Relationship Id="rId2" Type="http://schemas.openxmlformats.org/officeDocument/2006/relationships/slideLayout" Target="../slideLayouts/slideLayout2.xml"/><Relationship Id="rId16" Type="http://schemas.openxmlformats.org/officeDocument/2006/relationships/customXml" Target="../ink/ink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11" Type="http://schemas.openxmlformats.org/officeDocument/2006/relationships/image" Target="../media/image4.emf"/><Relationship Id="rId5" Type="http://schemas.openxmlformats.org/officeDocument/2006/relationships/customXml" Target="../ink/ink1.xml"/><Relationship Id="rId15" Type="http://schemas.openxmlformats.org/officeDocument/2006/relationships/image" Target="../media/image6.emf"/><Relationship Id="rId10" Type="http://schemas.openxmlformats.org/officeDocument/2006/relationships/customXml" Target="../ink/ink3.xml"/><Relationship Id="rId19" Type="http://schemas.openxmlformats.org/officeDocument/2006/relationships/image" Target="../media/image8.emf"/><Relationship Id="rId4" Type="http://schemas.openxmlformats.org/officeDocument/2006/relationships/theme" Target="../theme/theme1.xml"/><Relationship Id="rId9" Type="http://schemas.openxmlformats.org/officeDocument/2006/relationships/image" Target="../media/image1.png"/><Relationship Id="rId14" Type="http://schemas.openxmlformats.org/officeDocument/2006/relationships/customXml" Target="../ink/ink5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31.xml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6.emf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4.xml"/><Relationship Id="rId13" Type="http://schemas.openxmlformats.org/officeDocument/2006/relationships/image" Target="../media/image210.png"/><Relationship Id="rId3" Type="http://schemas.openxmlformats.org/officeDocument/2006/relationships/customXml" Target="../ink/ink32.xml"/><Relationship Id="rId7" Type="http://schemas.openxmlformats.org/officeDocument/2006/relationships/image" Target="../media/image1.png"/><Relationship Id="rId12" Type="http://schemas.openxmlformats.org/officeDocument/2006/relationships/customXml" Target="../ink/ink36.xml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0.png"/><Relationship Id="rId11" Type="http://schemas.openxmlformats.org/officeDocument/2006/relationships/image" Target="../media/image200.png"/><Relationship Id="rId5" Type="http://schemas.openxmlformats.org/officeDocument/2006/relationships/customXml" Target="../ink/ink33.xml"/><Relationship Id="rId15" Type="http://schemas.openxmlformats.org/officeDocument/2006/relationships/customXml" Target="../ink/ink38.xml"/><Relationship Id="rId10" Type="http://schemas.openxmlformats.org/officeDocument/2006/relationships/customXml" Target="../ink/ink35.xml"/><Relationship Id="rId4" Type="http://schemas.openxmlformats.org/officeDocument/2006/relationships/image" Target="../media/image50.png"/><Relationship Id="rId9" Type="http://schemas.openxmlformats.org/officeDocument/2006/relationships/image" Target="../media/image190.png"/><Relationship Id="rId14" Type="http://schemas.openxmlformats.org/officeDocument/2006/relationships/customXml" Target="../ink/ink3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customXml" Target="../ink/ink12.xml"/><Relationship Id="rId18" Type="http://schemas.openxmlformats.org/officeDocument/2006/relationships/image" Target="../media/image8.emf"/><Relationship Id="rId3" Type="http://schemas.openxmlformats.org/officeDocument/2006/relationships/image" Target="../media/image2.png"/><Relationship Id="rId7" Type="http://schemas.openxmlformats.org/officeDocument/2006/relationships/image" Target="../media/image2.emf"/><Relationship Id="rId12" Type="http://schemas.openxmlformats.org/officeDocument/2006/relationships/image" Target="../media/image5.emf"/><Relationship Id="rId17" Type="http://schemas.openxmlformats.org/officeDocument/2006/relationships/customXml" Target="../ink/ink14.xml"/><Relationship Id="rId2" Type="http://schemas.openxmlformats.org/officeDocument/2006/relationships/theme" Target="../theme/theme2.xml"/><Relationship Id="rId16" Type="http://schemas.openxmlformats.org/officeDocument/2006/relationships/image" Target="../media/image7.emf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9.xml"/><Relationship Id="rId11" Type="http://schemas.openxmlformats.org/officeDocument/2006/relationships/customXml" Target="../ink/ink11.xml"/><Relationship Id="rId5" Type="http://schemas.openxmlformats.org/officeDocument/2006/relationships/image" Target="../media/image1.emf"/><Relationship Id="rId15" Type="http://schemas.openxmlformats.org/officeDocument/2006/relationships/customXml" Target="../ink/ink13.xml"/><Relationship Id="rId10" Type="http://schemas.openxmlformats.org/officeDocument/2006/relationships/image" Target="../media/image4.emf"/><Relationship Id="rId4" Type="http://schemas.openxmlformats.org/officeDocument/2006/relationships/customXml" Target="../ink/ink8.xml"/><Relationship Id="rId9" Type="http://schemas.openxmlformats.org/officeDocument/2006/relationships/customXml" Target="../ink/ink10.xml"/><Relationship Id="rId14" Type="http://schemas.openxmlformats.org/officeDocument/2006/relationships/image" Target="../media/image6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8.png"/><Relationship Id="rId18" Type="http://schemas.openxmlformats.org/officeDocument/2006/relationships/customXml" Target="../ink/ink15.xml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21.emf"/><Relationship Id="rId7" Type="http://schemas.openxmlformats.org/officeDocument/2006/relationships/theme" Target="../theme/theme4.xml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1.png"/><Relationship Id="rId20" Type="http://schemas.openxmlformats.org/officeDocument/2006/relationships/customXml" Target="../ink/ink16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0.png"/><Relationship Id="rId23" Type="http://schemas.openxmlformats.org/officeDocument/2006/relationships/image" Target="../media/image22.emf"/><Relationship Id="rId10" Type="http://schemas.openxmlformats.org/officeDocument/2006/relationships/image" Target="../media/image5.png"/><Relationship Id="rId19" Type="http://schemas.openxmlformats.org/officeDocument/2006/relationships/image" Target="../media/image20.emf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4.png"/><Relationship Id="rId14" Type="http://schemas.openxmlformats.org/officeDocument/2006/relationships/image" Target="../media/image9.png"/><Relationship Id="rId22" Type="http://schemas.openxmlformats.org/officeDocument/2006/relationships/customXml" Target="../ink/ink1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customXml" Target="../ink/ink18.xml"/><Relationship Id="rId7" Type="http://schemas.openxmlformats.org/officeDocument/2006/relationships/customXml" Target="../ink/ink20.xml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emf"/><Relationship Id="rId5" Type="http://schemas.openxmlformats.org/officeDocument/2006/relationships/customXml" Target="../ink/ink19.xml"/><Relationship Id="rId4" Type="http://schemas.openxmlformats.org/officeDocument/2006/relationships/image" Target="../media/image23.emf"/><Relationship Id="rId9" Type="http://schemas.openxmlformats.org/officeDocument/2006/relationships/image" Target="../media/image13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customXml" Target="../ink/ink21.xml"/><Relationship Id="rId7" Type="http://schemas.openxmlformats.org/officeDocument/2006/relationships/customXml" Target="../ink/ink23.xml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emf"/><Relationship Id="rId5" Type="http://schemas.openxmlformats.org/officeDocument/2006/relationships/customXml" Target="../ink/ink22.xml"/><Relationship Id="rId4" Type="http://schemas.openxmlformats.org/officeDocument/2006/relationships/image" Target="../media/image23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customXml" Target="../ink/ink29.xml"/><Relationship Id="rId3" Type="http://schemas.openxmlformats.org/officeDocument/2006/relationships/customXml" Target="../ink/ink24.xml"/><Relationship Id="rId7" Type="http://schemas.openxmlformats.org/officeDocument/2006/relationships/customXml" Target="../ink/ink26.xml"/><Relationship Id="rId12" Type="http://schemas.openxmlformats.org/officeDocument/2006/relationships/image" Target="../media/image6.emf"/><Relationship Id="rId2" Type="http://schemas.openxmlformats.org/officeDocument/2006/relationships/theme" Target="../theme/theme8.xml"/><Relationship Id="rId16" Type="http://schemas.openxmlformats.org/officeDocument/2006/relationships/image" Target="../media/image8.e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emf"/><Relationship Id="rId11" Type="http://schemas.openxmlformats.org/officeDocument/2006/relationships/customXml" Target="../ink/ink28.xml"/><Relationship Id="rId5" Type="http://schemas.openxmlformats.org/officeDocument/2006/relationships/customXml" Target="../ink/ink25.xml"/><Relationship Id="rId15" Type="http://schemas.openxmlformats.org/officeDocument/2006/relationships/customXml" Target="../ink/ink30.xml"/><Relationship Id="rId10" Type="http://schemas.openxmlformats.org/officeDocument/2006/relationships/image" Target="../media/image5.emf"/><Relationship Id="rId4" Type="http://schemas.openxmlformats.org/officeDocument/2006/relationships/image" Target="../media/image1.emf"/><Relationship Id="rId9" Type="http://schemas.openxmlformats.org/officeDocument/2006/relationships/customXml" Target="../ink/ink27.xml"/><Relationship Id="rId14" Type="http://schemas.openxmlformats.org/officeDocument/2006/relationships/image" Target="../media/image7.emf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ottom-gray-band">
            <a:extLst>
              <a:ext uri="{FF2B5EF4-FFF2-40B4-BE49-F238E27FC236}">
                <a16:creationId xmlns:a16="http://schemas.microsoft.com/office/drawing/2014/main" id="{B51425E5-321A-4BF7-A91F-90A65E6FF0E2}"/>
              </a:ext>
            </a:extLst>
          </p:cNvPr>
          <p:cNvSpPr>
            <a:spLocks noChangeAspect="1"/>
          </p:cNvSpPr>
          <p:nvPr/>
        </p:nvSpPr>
        <p:spPr>
          <a:xfrm>
            <a:off x="3" y="1690"/>
            <a:ext cx="12200879" cy="6867144"/>
          </a:xfrm>
          <a:prstGeom prst="rect">
            <a:avLst/>
          </a:prstGeom>
          <a:solidFill>
            <a:srgbClr val="7B7B7B">
              <a:alpha val="4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6AA41C4-5E30-4CEE-B945-8D150E0DB6FD}"/>
                  </a:ext>
                </a:extLst>
              </p14:cNvPr>
              <p14:cNvContentPartPr/>
              <p14:nvPr/>
            </p14:nvContentPartPr>
            <p14:xfrm>
              <a:off x="4317209" y="2516211"/>
              <a:ext cx="360" cy="25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6AA41C4-5E30-4CEE-B945-8D150E0DB6F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08209" y="2505711"/>
                <a:ext cx="18000" cy="231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8AA807E-ED2D-473A-8FE6-C1FD5EEACA51}"/>
                  </a:ext>
                </a:extLst>
              </p14:cNvPr>
              <p14:cNvContentPartPr/>
              <p14:nvPr/>
            </p14:nvContentPartPr>
            <p14:xfrm>
              <a:off x="4504049" y="2618451"/>
              <a:ext cx="13320" cy="82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8AA807E-ED2D-473A-8FE6-C1FD5EEACA5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495049" y="2609451"/>
                <a:ext cx="30960" cy="2592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E41024B5-58D6-4BAB-827C-0BBE167D74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403521"/>
            <a:ext cx="1600200" cy="1600200"/>
          </a:xfrm>
          <a:prstGeom prst="rect">
            <a:avLst/>
          </a:prstGeom>
          <a:effectLst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89C6DBF-CEE1-4ED5-B5D7-0F5057913B51}"/>
                  </a:ext>
                </a:extLst>
              </p14:cNvPr>
              <p14:cNvContentPartPr/>
              <p14:nvPr/>
            </p14:nvContentPartPr>
            <p14:xfrm>
              <a:off x="2045160" y="7093906"/>
              <a:ext cx="3960" cy="111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89C6DBF-CEE1-4ED5-B5D7-0F5057913B5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036160" y="7084906"/>
                <a:ext cx="21600" cy="2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3590487-09C5-4469-8529-1FD065FF5286}"/>
                  </a:ext>
                </a:extLst>
              </p14:cNvPr>
              <p14:cNvContentPartPr/>
              <p14:nvPr/>
            </p14:nvContentPartPr>
            <p14:xfrm>
              <a:off x="2666880" y="5997346"/>
              <a:ext cx="9720" cy="75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3590487-09C5-4469-8529-1FD065FF528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657880" y="5988346"/>
                <a:ext cx="27360" cy="2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E7E49B5-4B31-47F9-B763-EACD4CC7758B}"/>
                  </a:ext>
                </a:extLst>
              </p14:cNvPr>
              <p14:cNvContentPartPr/>
              <p14:nvPr/>
            </p14:nvContentPartPr>
            <p14:xfrm>
              <a:off x="2813040" y="5744266"/>
              <a:ext cx="288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E7E49B5-4B31-47F9-B763-EACD4CC7758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802754" y="5735266"/>
                <a:ext cx="230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6889C545-D24D-47DE-B8FA-505D488FCDBF}"/>
                  </a:ext>
                </a:extLst>
              </p14:cNvPr>
              <p14:cNvContentPartPr/>
              <p14:nvPr/>
            </p14:nvContentPartPr>
            <p14:xfrm>
              <a:off x="1157040" y="5776306"/>
              <a:ext cx="360" cy="86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6889C545-D24D-47DE-B8FA-505D488FCDB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48040" y="5767306"/>
                <a:ext cx="1800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2596D848-4496-4361-B854-901000FAD8D2}"/>
                  </a:ext>
                </a:extLst>
              </p14:cNvPr>
              <p14:cNvContentPartPr/>
              <p14:nvPr/>
            </p14:nvContentPartPr>
            <p14:xfrm>
              <a:off x="2907000" y="5807266"/>
              <a:ext cx="360" cy="864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2596D848-4496-4361-B854-901000FAD8D2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898000" y="5798626"/>
                <a:ext cx="18000" cy="2557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8164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ottom-gray-band">
            <a:extLst>
              <a:ext uri="{FF2B5EF4-FFF2-40B4-BE49-F238E27FC236}">
                <a16:creationId xmlns:a16="http://schemas.microsoft.com/office/drawing/2014/main" id="{46B92CCB-743C-4586-A620-2F535AA0027F}"/>
              </a:ext>
            </a:extLst>
          </p:cNvPr>
          <p:cNvSpPr>
            <a:spLocks noChangeAspect="1"/>
          </p:cNvSpPr>
          <p:nvPr/>
        </p:nvSpPr>
        <p:spPr>
          <a:xfrm>
            <a:off x="3" y="0"/>
            <a:ext cx="12200879" cy="6867144"/>
          </a:xfrm>
          <a:prstGeom prst="rect">
            <a:avLst/>
          </a:prstGeom>
          <a:solidFill>
            <a:srgbClr val="7B7B7B">
              <a:alpha val="4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ED4D3D1-4BB3-4BE9-A09B-23DE5A867B6C}"/>
                  </a:ext>
                </a:extLst>
              </p14:cNvPr>
              <p14:cNvContentPartPr/>
              <p14:nvPr/>
            </p14:nvContentPartPr>
            <p14:xfrm>
              <a:off x="881855" y="-353627"/>
              <a:ext cx="16560" cy="11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ED4D3D1-4BB3-4BE9-A09B-23DE5A867B6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2855" y="-362627"/>
                <a:ext cx="34200" cy="28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68535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ransition spd="slow">
    <p:fade/>
  </p:transition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ottom-gray-band">
            <a:extLst>
              <a:ext uri="{FF2B5EF4-FFF2-40B4-BE49-F238E27FC236}">
                <a16:creationId xmlns:a16="http://schemas.microsoft.com/office/drawing/2014/main" id="{B51425E5-321A-4BF7-A91F-90A65E6FF0E2}"/>
              </a:ext>
            </a:extLst>
          </p:cNvPr>
          <p:cNvSpPr>
            <a:spLocks noChangeAspect="1"/>
          </p:cNvSpPr>
          <p:nvPr/>
        </p:nvSpPr>
        <p:spPr>
          <a:xfrm>
            <a:off x="0" y="1690"/>
            <a:ext cx="12200878" cy="6867144"/>
          </a:xfrm>
          <a:prstGeom prst="rect">
            <a:avLst/>
          </a:prstGeom>
          <a:solidFill>
            <a:srgbClr val="7B7B7B">
              <a:alpha val="4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6AA41C4-5E30-4CEE-B945-8D150E0DB6FD}"/>
                  </a:ext>
                </a:extLst>
              </p14:cNvPr>
              <p14:cNvContentPartPr/>
              <p14:nvPr/>
            </p14:nvContentPartPr>
            <p14:xfrm>
              <a:off x="4317209" y="2516211"/>
              <a:ext cx="360" cy="25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6AA41C4-5E30-4CEE-B945-8D150E0DB6F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08209" y="2505711"/>
                <a:ext cx="18000" cy="231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8AA807E-ED2D-473A-8FE6-C1FD5EEACA51}"/>
                  </a:ext>
                </a:extLst>
              </p14:cNvPr>
              <p14:cNvContentPartPr/>
              <p14:nvPr/>
            </p14:nvContentPartPr>
            <p14:xfrm>
              <a:off x="4504049" y="2618451"/>
              <a:ext cx="13320" cy="82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8AA807E-ED2D-473A-8FE6-C1FD5EEACA5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95049" y="2609451"/>
                <a:ext cx="30960" cy="2592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E41024B5-58D6-4BAB-827C-0BBE167D74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403521"/>
            <a:ext cx="1600200" cy="1600200"/>
          </a:xfrm>
          <a:prstGeom prst="rect">
            <a:avLst/>
          </a:prstGeom>
          <a:effectLst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89C6DBF-CEE1-4ED5-B5D7-0F5057913B51}"/>
                  </a:ext>
                </a:extLst>
              </p14:cNvPr>
              <p14:cNvContentPartPr/>
              <p14:nvPr/>
            </p14:nvContentPartPr>
            <p14:xfrm>
              <a:off x="2045160" y="7093906"/>
              <a:ext cx="3960" cy="111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89C6DBF-CEE1-4ED5-B5D7-0F5057913B5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36160" y="7084906"/>
                <a:ext cx="21600" cy="2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3590487-09C5-4469-8529-1FD065FF5286}"/>
                  </a:ext>
                </a:extLst>
              </p14:cNvPr>
              <p14:cNvContentPartPr/>
              <p14:nvPr/>
            </p14:nvContentPartPr>
            <p14:xfrm>
              <a:off x="2666880" y="5997346"/>
              <a:ext cx="9720" cy="75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3590487-09C5-4469-8529-1FD065FF528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58240" y="5988706"/>
                <a:ext cx="27360" cy="2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E7E49B5-4B31-47F9-B763-EACD4CC7758B}"/>
                  </a:ext>
                </a:extLst>
              </p14:cNvPr>
              <p14:cNvContentPartPr/>
              <p14:nvPr/>
            </p14:nvContentPartPr>
            <p14:xfrm>
              <a:off x="2813040" y="5744266"/>
              <a:ext cx="288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E7E49B5-4B31-47F9-B763-EACD4CC7758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804400" y="5735266"/>
                <a:ext cx="205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6889C545-D24D-47DE-B8FA-505D488FCDBF}"/>
                  </a:ext>
                </a:extLst>
              </p14:cNvPr>
              <p14:cNvContentPartPr/>
              <p14:nvPr/>
            </p14:nvContentPartPr>
            <p14:xfrm>
              <a:off x="1157040" y="5776306"/>
              <a:ext cx="360" cy="86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6889C545-D24D-47DE-B8FA-505D488FCDB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48040" y="5767666"/>
                <a:ext cx="1800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2596D848-4496-4361-B854-901000FAD8D2}"/>
                  </a:ext>
                </a:extLst>
              </p14:cNvPr>
              <p14:cNvContentPartPr/>
              <p14:nvPr/>
            </p14:nvContentPartPr>
            <p14:xfrm>
              <a:off x="2907000" y="5807266"/>
              <a:ext cx="360" cy="864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2596D848-4496-4361-B854-901000FAD8D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98360" y="5798266"/>
                <a:ext cx="18000" cy="26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1229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8D6DDD6-A8E7-4227-926B-6E76E9F8D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"/>
            <a:ext cx="12252563" cy="689027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6AA41C4-5E30-4CEE-B945-8D150E0DB6FD}"/>
                  </a:ext>
                </a:extLst>
              </p14:cNvPr>
              <p14:cNvContentPartPr/>
              <p14:nvPr/>
            </p14:nvContentPartPr>
            <p14:xfrm>
              <a:off x="4317209" y="2516211"/>
              <a:ext cx="360" cy="25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6AA41C4-5E30-4CEE-B945-8D150E0DB6F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08209" y="2505711"/>
                <a:ext cx="18000" cy="231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8AA807E-ED2D-473A-8FE6-C1FD5EEACA51}"/>
                  </a:ext>
                </a:extLst>
              </p14:cNvPr>
              <p14:cNvContentPartPr/>
              <p14:nvPr/>
            </p14:nvContentPartPr>
            <p14:xfrm>
              <a:off x="4504049" y="2618451"/>
              <a:ext cx="13320" cy="82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8AA807E-ED2D-473A-8FE6-C1FD5EEACA5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95049" y="2609451"/>
                <a:ext cx="30960" cy="2592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E41024B5-58D6-4BAB-827C-0BBE167D74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403521"/>
            <a:ext cx="1600200" cy="1600200"/>
          </a:xfrm>
          <a:prstGeom prst="rect">
            <a:avLst/>
          </a:prstGeom>
          <a:effectLst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89C6DBF-CEE1-4ED5-B5D7-0F5057913B51}"/>
                  </a:ext>
                </a:extLst>
              </p14:cNvPr>
              <p14:cNvContentPartPr/>
              <p14:nvPr/>
            </p14:nvContentPartPr>
            <p14:xfrm>
              <a:off x="2045160" y="7093906"/>
              <a:ext cx="3960" cy="111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89C6DBF-CEE1-4ED5-B5D7-0F5057913B5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036160" y="7084906"/>
                <a:ext cx="21600" cy="2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3590487-09C5-4469-8529-1FD065FF5286}"/>
                  </a:ext>
                </a:extLst>
              </p14:cNvPr>
              <p14:cNvContentPartPr/>
              <p14:nvPr/>
            </p14:nvContentPartPr>
            <p14:xfrm>
              <a:off x="2666880" y="5997346"/>
              <a:ext cx="9720" cy="75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3590487-09C5-4469-8529-1FD065FF528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657880" y="5988346"/>
                <a:ext cx="27360" cy="2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E7E49B5-4B31-47F9-B763-EACD4CC7758B}"/>
                  </a:ext>
                </a:extLst>
              </p14:cNvPr>
              <p14:cNvContentPartPr/>
              <p14:nvPr/>
            </p14:nvContentPartPr>
            <p14:xfrm>
              <a:off x="2813040" y="5744266"/>
              <a:ext cx="288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E7E49B5-4B31-47F9-B763-EACD4CC7758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802754" y="5735266"/>
                <a:ext cx="230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6889C545-D24D-47DE-B8FA-505D488FCDBF}"/>
                  </a:ext>
                </a:extLst>
              </p14:cNvPr>
              <p14:cNvContentPartPr/>
              <p14:nvPr/>
            </p14:nvContentPartPr>
            <p14:xfrm>
              <a:off x="1157040" y="5776306"/>
              <a:ext cx="360" cy="86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6889C545-D24D-47DE-B8FA-505D488FCDB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48040" y="5767306"/>
                <a:ext cx="1800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2596D848-4496-4361-B854-901000FAD8D2}"/>
                  </a:ext>
                </a:extLst>
              </p14:cNvPr>
              <p14:cNvContentPartPr/>
              <p14:nvPr/>
            </p14:nvContentPartPr>
            <p14:xfrm>
              <a:off x="2907000" y="5807266"/>
              <a:ext cx="360" cy="864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2596D848-4496-4361-B854-901000FAD8D2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898000" y="5798626"/>
                <a:ext cx="18000" cy="2557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1497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1E55E5-42DA-4CD3-B807-BB79F70BBB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"/>
            <a:ext cx="12252563" cy="689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007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27CEA0-DC32-4C6E-A3FD-360702789D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"/>
            <a:ext cx="12252563" cy="6890273"/>
          </a:xfrm>
          <a:prstGeom prst="rect">
            <a:avLst/>
          </a:prstGeom>
        </p:spPr>
      </p:pic>
      <p:sp>
        <p:nvSpPr>
          <p:cNvPr id="5" name="bottom-blue-band">
            <a:extLst>
              <a:ext uri="{FF2B5EF4-FFF2-40B4-BE49-F238E27FC236}">
                <a16:creationId xmlns:a16="http://schemas.microsoft.com/office/drawing/2014/main" id="{EAA87F06-BF73-4395-A786-E8D73FBE20A3}"/>
              </a:ext>
            </a:extLst>
          </p:cNvPr>
          <p:cNvSpPr/>
          <p:nvPr/>
        </p:nvSpPr>
        <p:spPr>
          <a:xfrm>
            <a:off x="3" y="6082875"/>
            <a:ext cx="12252560" cy="807398"/>
          </a:xfrm>
          <a:prstGeom prst="rect">
            <a:avLst/>
          </a:prstGeom>
          <a:solidFill>
            <a:srgbClr val="00416A">
              <a:alpha val="2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pic>
        <p:nvPicPr>
          <p:cNvPr id="6" name="red-white-dot-logo">
            <a:extLst>
              <a:ext uri="{FF2B5EF4-FFF2-40B4-BE49-F238E27FC236}">
                <a16:creationId xmlns:a16="http://schemas.microsoft.com/office/drawing/2014/main" id="{4805F177-F5E3-477C-A33B-D230F4EB871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181666"/>
            <a:ext cx="621792" cy="621792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3237A69-4CE2-4E1D-828A-BBFA59DE2358}"/>
              </a:ext>
            </a:extLst>
          </p:cNvPr>
          <p:cNvGrpSpPr/>
          <p:nvPr/>
        </p:nvGrpSpPr>
        <p:grpSpPr>
          <a:xfrm>
            <a:off x="1138052" y="6313618"/>
            <a:ext cx="4898896" cy="400590"/>
            <a:chOff x="308494" y="6313618"/>
            <a:chExt cx="4898896" cy="400590"/>
          </a:xfrm>
        </p:grpSpPr>
        <p:pic>
          <p:nvPicPr>
            <p:cNvPr id="9" name="ship">
              <a:extLst>
                <a:ext uri="{FF2B5EF4-FFF2-40B4-BE49-F238E27FC236}">
                  <a16:creationId xmlns:a16="http://schemas.microsoft.com/office/drawing/2014/main" id="{A32E82DC-DD76-4943-8A5B-9FFC5100DF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5003" y="6348449"/>
              <a:ext cx="751079" cy="365759"/>
            </a:xfrm>
            <a:prstGeom prst="rect">
              <a:avLst/>
            </a:prstGeom>
            <a:noFill/>
          </p:spPr>
        </p:pic>
        <p:pic>
          <p:nvPicPr>
            <p:cNvPr id="10" name="car">
              <a:extLst>
                <a:ext uri="{FF2B5EF4-FFF2-40B4-BE49-F238E27FC236}">
                  <a16:creationId xmlns:a16="http://schemas.microsoft.com/office/drawing/2014/main" id="{FCC4A5D7-E8BA-4574-A3B4-4083F31981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266" y="6393467"/>
              <a:ext cx="434181" cy="252614"/>
            </a:xfrm>
            <a:prstGeom prst="rect">
              <a:avLst/>
            </a:prstGeom>
            <a:noFill/>
          </p:spPr>
        </p:pic>
        <p:pic>
          <p:nvPicPr>
            <p:cNvPr id="11" name="bike">
              <a:extLst>
                <a:ext uri="{FF2B5EF4-FFF2-40B4-BE49-F238E27FC236}">
                  <a16:creationId xmlns:a16="http://schemas.microsoft.com/office/drawing/2014/main" id="{CC5ECD31-F2B0-4EFF-8FFC-C059C60EA4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034" y="6322604"/>
              <a:ext cx="359644" cy="321563"/>
            </a:xfrm>
            <a:prstGeom prst="rect">
              <a:avLst/>
            </a:prstGeom>
            <a:noFill/>
          </p:spPr>
        </p:pic>
        <p:pic>
          <p:nvPicPr>
            <p:cNvPr id="12" name="pedestrian">
              <a:extLst>
                <a:ext uri="{FF2B5EF4-FFF2-40B4-BE49-F238E27FC236}">
                  <a16:creationId xmlns:a16="http://schemas.microsoft.com/office/drawing/2014/main" id="{250F398C-977A-4D19-AB23-6EAB2A328B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94" y="6313618"/>
              <a:ext cx="290890" cy="329964"/>
            </a:xfrm>
            <a:prstGeom prst="rect">
              <a:avLst/>
            </a:prstGeom>
            <a:noFill/>
          </p:spPr>
        </p:pic>
        <p:pic>
          <p:nvPicPr>
            <p:cNvPr id="13" name="plane">
              <a:extLst>
                <a:ext uri="{FF2B5EF4-FFF2-40B4-BE49-F238E27FC236}">
                  <a16:creationId xmlns:a16="http://schemas.microsoft.com/office/drawing/2014/main" id="{E1173844-181B-476F-8476-2D86DFE099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33266" y="6456815"/>
              <a:ext cx="574124" cy="167601"/>
            </a:xfrm>
            <a:prstGeom prst="rect">
              <a:avLst/>
            </a:prstGeom>
            <a:noFill/>
          </p:spPr>
        </p:pic>
        <p:pic>
          <p:nvPicPr>
            <p:cNvPr id="14" name="rail">
              <a:extLst>
                <a:ext uri="{FF2B5EF4-FFF2-40B4-BE49-F238E27FC236}">
                  <a16:creationId xmlns:a16="http://schemas.microsoft.com/office/drawing/2014/main" id="{F7DF47BA-8AE3-4C32-9F9F-38DEBEA1D3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3338" y="6334315"/>
              <a:ext cx="535847" cy="311766"/>
            </a:xfrm>
            <a:prstGeom prst="rect">
              <a:avLst/>
            </a:prstGeom>
            <a:noFill/>
          </p:spPr>
        </p:pic>
        <p:pic>
          <p:nvPicPr>
            <p:cNvPr id="15" name="bus">
              <a:extLst>
                <a:ext uri="{FF2B5EF4-FFF2-40B4-BE49-F238E27FC236}">
                  <a16:creationId xmlns:a16="http://schemas.microsoft.com/office/drawing/2014/main" id="{C2515939-7F7F-4C41-8D66-A2EE47B4D8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7727" y="6316467"/>
              <a:ext cx="459298" cy="329614"/>
            </a:xfrm>
            <a:prstGeom prst="rect">
              <a:avLst/>
            </a:prstGeom>
            <a:noFill/>
          </p:spPr>
        </p:pic>
        <p:pic>
          <p:nvPicPr>
            <p:cNvPr id="16" name="semi">
              <a:extLst>
                <a:ext uri="{FF2B5EF4-FFF2-40B4-BE49-F238E27FC236}">
                  <a16:creationId xmlns:a16="http://schemas.microsoft.com/office/drawing/2014/main" id="{CC472BBB-7B5B-4748-AEA1-54C0026D09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29818" y="6393467"/>
              <a:ext cx="832142" cy="252615"/>
            </a:xfrm>
            <a:prstGeom prst="rect">
              <a:avLst/>
            </a:prstGeom>
            <a:noFill/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45D20ED-9D14-42F7-80AB-8EB87EE2AD53}"/>
                  </a:ext>
                </a:extLst>
              </p14:cNvPr>
              <p14:cNvContentPartPr/>
              <p14:nvPr/>
            </p14:nvContentPartPr>
            <p14:xfrm>
              <a:off x="8473769" y="4429825"/>
              <a:ext cx="144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45D20ED-9D14-42F7-80AB-8EB87EE2AD5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464769" y="4420825"/>
                <a:ext cx="190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8360B18-9C02-4DA0-82F5-08A13E1DA0E5}"/>
                  </a:ext>
                </a:extLst>
              </p14:cNvPr>
              <p14:cNvContentPartPr/>
              <p14:nvPr/>
            </p14:nvContentPartPr>
            <p14:xfrm>
              <a:off x="8835929" y="4630705"/>
              <a:ext cx="11520" cy="43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8360B18-9C02-4DA0-82F5-08A13E1DA0E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826639" y="4621705"/>
                <a:ext cx="29729" cy="2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2060266-3544-4B00-9BE0-11A44B878399}"/>
                  </a:ext>
                </a:extLst>
              </p14:cNvPr>
              <p14:cNvContentPartPr/>
              <p14:nvPr/>
            </p14:nvContentPartPr>
            <p14:xfrm>
              <a:off x="8790929" y="4902865"/>
              <a:ext cx="1440" cy="32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2060266-3544-4B00-9BE0-11A44B87839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781929" y="4893865"/>
                <a:ext cx="19080" cy="20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95954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</p:sldLayoutIdLst>
  <p:transition spd="slow">
    <p:fade/>
  </p:transition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10DB87-F9A6-459C-B6AA-5164D7B2B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"/>
            <a:ext cx="12252563" cy="689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42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ransition spd="slow">
    <p:fade/>
  </p:transition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ottom-gray-band">
            <a:extLst>
              <a:ext uri="{FF2B5EF4-FFF2-40B4-BE49-F238E27FC236}">
                <a16:creationId xmlns:a16="http://schemas.microsoft.com/office/drawing/2014/main" id="{A2BCA680-2234-49B8-81EA-BEF31A739CB4}"/>
              </a:ext>
            </a:extLst>
          </p:cNvPr>
          <p:cNvSpPr>
            <a:spLocks noChangeAspect="1"/>
          </p:cNvSpPr>
          <p:nvPr/>
        </p:nvSpPr>
        <p:spPr>
          <a:xfrm>
            <a:off x="3" y="1690"/>
            <a:ext cx="12200879" cy="6867144"/>
          </a:xfrm>
          <a:prstGeom prst="rect">
            <a:avLst/>
          </a:prstGeom>
          <a:solidFill>
            <a:srgbClr val="7B7B7B">
              <a:alpha val="4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7760B69-030E-4EB7-B510-E390711039B8}"/>
                  </a:ext>
                </a:extLst>
              </p14:cNvPr>
              <p14:cNvContentPartPr/>
              <p14:nvPr/>
            </p14:nvContentPartPr>
            <p14:xfrm>
              <a:off x="2475360" y="8442195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7760B69-030E-4EB7-B510-E390711039B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66360" y="843319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67ECB24-8A2D-457C-9843-ECA8AA88B801}"/>
                  </a:ext>
                </a:extLst>
              </p14:cNvPr>
              <p14:cNvContentPartPr/>
              <p14:nvPr/>
            </p14:nvContentPartPr>
            <p14:xfrm>
              <a:off x="2562120" y="8430315"/>
              <a:ext cx="2880" cy="50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67ECB24-8A2D-457C-9843-ECA8AA88B80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54120" y="8421915"/>
                <a:ext cx="18560" cy="215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D48D984E-D491-4B1B-BC26-416CD123B0D9}"/>
                  </a:ext>
                </a:extLst>
              </p14:cNvPr>
              <p14:cNvContentPartPr/>
              <p14:nvPr/>
            </p14:nvContentPartPr>
            <p14:xfrm>
              <a:off x="1513440" y="2295195"/>
              <a:ext cx="360" cy="14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D48D984E-D491-4B1B-BC26-416CD123B0D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04440" y="2286195"/>
                <a:ext cx="1800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A5739E91-6C5E-48DE-B11E-A3403681A5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560" y="718073"/>
            <a:ext cx="3200400" cy="320040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453661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ottom-gray-band">
            <a:extLst>
              <a:ext uri="{FF2B5EF4-FFF2-40B4-BE49-F238E27FC236}">
                <a16:creationId xmlns:a16="http://schemas.microsoft.com/office/drawing/2014/main" id="{A2BCA680-2234-49B8-81EA-BEF31A739CB4}"/>
              </a:ext>
            </a:extLst>
          </p:cNvPr>
          <p:cNvSpPr>
            <a:spLocks noChangeAspect="1"/>
          </p:cNvSpPr>
          <p:nvPr/>
        </p:nvSpPr>
        <p:spPr>
          <a:xfrm>
            <a:off x="3" y="1690"/>
            <a:ext cx="12200879" cy="6867144"/>
          </a:xfrm>
          <a:prstGeom prst="rect">
            <a:avLst/>
          </a:prstGeom>
          <a:solidFill>
            <a:srgbClr val="7B7B7B">
              <a:alpha val="4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7760B69-030E-4EB7-B510-E390711039B8}"/>
                  </a:ext>
                </a:extLst>
              </p14:cNvPr>
              <p14:cNvContentPartPr/>
              <p14:nvPr/>
            </p14:nvContentPartPr>
            <p14:xfrm>
              <a:off x="2475360" y="8442195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7760B69-030E-4EB7-B510-E390711039B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66360" y="843319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67ECB24-8A2D-457C-9843-ECA8AA88B801}"/>
                  </a:ext>
                </a:extLst>
              </p14:cNvPr>
              <p14:cNvContentPartPr/>
              <p14:nvPr/>
            </p14:nvContentPartPr>
            <p14:xfrm>
              <a:off x="2562120" y="8430315"/>
              <a:ext cx="2880" cy="50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67ECB24-8A2D-457C-9843-ECA8AA88B80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54120" y="8421915"/>
                <a:ext cx="18560" cy="215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D48D984E-D491-4B1B-BC26-416CD123B0D9}"/>
                  </a:ext>
                </a:extLst>
              </p14:cNvPr>
              <p14:cNvContentPartPr/>
              <p14:nvPr/>
            </p14:nvContentPartPr>
            <p14:xfrm>
              <a:off x="1513440" y="2295195"/>
              <a:ext cx="360" cy="14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D48D984E-D491-4B1B-BC26-416CD123B0D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04440" y="2286195"/>
                <a:ext cx="1800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09372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ottom-gray-band">
            <a:extLst>
              <a:ext uri="{FF2B5EF4-FFF2-40B4-BE49-F238E27FC236}">
                <a16:creationId xmlns:a16="http://schemas.microsoft.com/office/drawing/2014/main" id="{B51425E5-321A-4BF7-A91F-90A65E6FF0E2}"/>
              </a:ext>
            </a:extLst>
          </p:cNvPr>
          <p:cNvSpPr>
            <a:spLocks noChangeAspect="1"/>
          </p:cNvSpPr>
          <p:nvPr/>
        </p:nvSpPr>
        <p:spPr>
          <a:xfrm>
            <a:off x="3" y="1690"/>
            <a:ext cx="12200879" cy="6867144"/>
          </a:xfrm>
          <a:prstGeom prst="rect">
            <a:avLst/>
          </a:prstGeom>
          <a:solidFill>
            <a:srgbClr val="7B7B7B">
              <a:alpha val="4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6AA41C4-5E30-4CEE-B945-8D150E0DB6FD}"/>
                  </a:ext>
                </a:extLst>
              </p14:cNvPr>
              <p14:cNvContentPartPr/>
              <p14:nvPr/>
            </p14:nvContentPartPr>
            <p14:xfrm>
              <a:off x="4317209" y="2516211"/>
              <a:ext cx="360" cy="25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6AA41C4-5E30-4CEE-B945-8D150E0DB6F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08209" y="2505711"/>
                <a:ext cx="18000" cy="231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8AA807E-ED2D-473A-8FE6-C1FD5EEACA51}"/>
                  </a:ext>
                </a:extLst>
              </p14:cNvPr>
              <p14:cNvContentPartPr/>
              <p14:nvPr/>
            </p14:nvContentPartPr>
            <p14:xfrm>
              <a:off x="4504049" y="2618451"/>
              <a:ext cx="13320" cy="82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8AA807E-ED2D-473A-8FE6-C1FD5EEACA5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95049" y="2609451"/>
                <a:ext cx="30960" cy="2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89C6DBF-CEE1-4ED5-B5D7-0F5057913B51}"/>
                  </a:ext>
                </a:extLst>
              </p14:cNvPr>
              <p14:cNvContentPartPr/>
              <p14:nvPr/>
            </p14:nvContentPartPr>
            <p14:xfrm>
              <a:off x="2045160" y="7093906"/>
              <a:ext cx="3960" cy="111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89C6DBF-CEE1-4ED5-B5D7-0F5057913B5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36160" y="7084906"/>
                <a:ext cx="21600" cy="2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3590487-09C5-4469-8529-1FD065FF5286}"/>
                  </a:ext>
                </a:extLst>
              </p14:cNvPr>
              <p14:cNvContentPartPr/>
              <p14:nvPr/>
            </p14:nvContentPartPr>
            <p14:xfrm>
              <a:off x="2666880" y="5997346"/>
              <a:ext cx="9720" cy="75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3590487-09C5-4469-8529-1FD065FF528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57880" y="5988346"/>
                <a:ext cx="27360" cy="2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E7E49B5-4B31-47F9-B763-EACD4CC7758B}"/>
                  </a:ext>
                </a:extLst>
              </p14:cNvPr>
              <p14:cNvContentPartPr/>
              <p14:nvPr/>
            </p14:nvContentPartPr>
            <p14:xfrm>
              <a:off x="2813040" y="5744266"/>
              <a:ext cx="288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E7E49B5-4B31-47F9-B763-EACD4CC7758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802754" y="5735266"/>
                <a:ext cx="230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6889C545-D24D-47DE-B8FA-505D488FCDBF}"/>
                  </a:ext>
                </a:extLst>
              </p14:cNvPr>
              <p14:cNvContentPartPr/>
              <p14:nvPr/>
            </p14:nvContentPartPr>
            <p14:xfrm>
              <a:off x="1157040" y="5776306"/>
              <a:ext cx="360" cy="86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6889C545-D24D-47DE-B8FA-505D488FCDB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148040" y="5767306"/>
                <a:ext cx="1800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2596D848-4496-4361-B854-901000FAD8D2}"/>
                  </a:ext>
                </a:extLst>
              </p14:cNvPr>
              <p14:cNvContentPartPr/>
              <p14:nvPr/>
            </p14:nvContentPartPr>
            <p14:xfrm>
              <a:off x="2907000" y="5807266"/>
              <a:ext cx="360" cy="864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2596D848-4496-4361-B854-901000FAD8D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898000" y="5798626"/>
                <a:ext cx="18000" cy="2557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04859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ottom-gray-band">
            <a:extLst>
              <a:ext uri="{FF2B5EF4-FFF2-40B4-BE49-F238E27FC236}">
                <a16:creationId xmlns:a16="http://schemas.microsoft.com/office/drawing/2014/main" id="{AEC9E5F7-CC70-4583-8049-0ECA19E518FA}"/>
              </a:ext>
            </a:extLst>
          </p:cNvPr>
          <p:cNvSpPr>
            <a:spLocks noChangeAspect="1"/>
          </p:cNvSpPr>
          <p:nvPr/>
        </p:nvSpPr>
        <p:spPr>
          <a:xfrm>
            <a:off x="3" y="1690"/>
            <a:ext cx="12200879" cy="6867144"/>
          </a:xfrm>
          <a:prstGeom prst="rect">
            <a:avLst/>
          </a:prstGeom>
          <a:solidFill>
            <a:srgbClr val="7B7B7B">
              <a:alpha val="4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1" dirty="0"/>
          </a:p>
        </p:txBody>
      </p:sp>
      <p:sp>
        <p:nvSpPr>
          <p:cNvPr id="6" name="bottom-gray-band">
            <a:extLst>
              <a:ext uri="{FF2B5EF4-FFF2-40B4-BE49-F238E27FC236}">
                <a16:creationId xmlns:a16="http://schemas.microsoft.com/office/drawing/2014/main" id="{28703C23-698D-4A63-AC95-A55044E9E48B}"/>
              </a:ext>
            </a:extLst>
          </p:cNvPr>
          <p:cNvSpPr/>
          <p:nvPr/>
        </p:nvSpPr>
        <p:spPr>
          <a:xfrm>
            <a:off x="-8876" y="6083629"/>
            <a:ext cx="12200879" cy="777240"/>
          </a:xfrm>
          <a:prstGeom prst="rect">
            <a:avLst/>
          </a:prstGeom>
          <a:solidFill>
            <a:srgbClr val="7B7B7B">
              <a:alpha val="2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pic>
        <p:nvPicPr>
          <p:cNvPr id="8" name="red-blue-dot-logo">
            <a:extLst>
              <a:ext uri="{FF2B5EF4-FFF2-40B4-BE49-F238E27FC236}">
                <a16:creationId xmlns:a16="http://schemas.microsoft.com/office/drawing/2014/main" id="{44F0CF3F-708A-4352-9917-BB12635CCA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163238"/>
            <a:ext cx="621792" cy="621792"/>
          </a:xfrm>
          <a:prstGeom prst="rect">
            <a:avLst/>
          </a:prstGeom>
          <a:effectLst/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8AE4FA9-BDC3-44E1-9274-AF8E81703EB3}"/>
              </a:ext>
            </a:extLst>
          </p:cNvPr>
          <p:cNvGrpSpPr/>
          <p:nvPr/>
        </p:nvGrpSpPr>
        <p:grpSpPr>
          <a:xfrm>
            <a:off x="1143003" y="6308269"/>
            <a:ext cx="4722903" cy="396708"/>
            <a:chOff x="310896" y="6308269"/>
            <a:chExt cx="4722902" cy="396708"/>
          </a:xfrm>
        </p:grpSpPr>
        <p:pic>
          <p:nvPicPr>
            <p:cNvPr id="9" name="ship">
              <a:extLst>
                <a:ext uri="{FF2B5EF4-FFF2-40B4-BE49-F238E27FC236}">
                  <a16:creationId xmlns:a16="http://schemas.microsoft.com/office/drawing/2014/main" id="{1A5C3283-931A-4876-8388-2ADB26596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5863" y="6339218"/>
              <a:ext cx="741094" cy="365759"/>
            </a:xfrm>
            <a:prstGeom prst="rect">
              <a:avLst/>
            </a:prstGeom>
            <a:noFill/>
          </p:spPr>
        </p:pic>
        <p:pic>
          <p:nvPicPr>
            <p:cNvPr id="10" name="car">
              <a:extLst>
                <a:ext uri="{FF2B5EF4-FFF2-40B4-BE49-F238E27FC236}">
                  <a16:creationId xmlns:a16="http://schemas.microsoft.com/office/drawing/2014/main" id="{7DA00706-A050-4BF5-9107-6066A89C3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3574" y="6387992"/>
              <a:ext cx="420340" cy="244561"/>
            </a:xfrm>
            <a:prstGeom prst="rect">
              <a:avLst/>
            </a:prstGeom>
            <a:noFill/>
          </p:spPr>
        </p:pic>
        <p:pic>
          <p:nvPicPr>
            <p:cNvPr id="11" name="bike">
              <a:extLst>
                <a:ext uri="{FF2B5EF4-FFF2-40B4-BE49-F238E27FC236}">
                  <a16:creationId xmlns:a16="http://schemas.microsoft.com/office/drawing/2014/main" id="{A16439BD-DF25-4B02-B797-B39A2520C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594" y="6317534"/>
              <a:ext cx="348178" cy="315019"/>
            </a:xfrm>
            <a:prstGeom prst="rect">
              <a:avLst/>
            </a:prstGeom>
            <a:noFill/>
          </p:spPr>
        </p:pic>
        <p:pic>
          <p:nvPicPr>
            <p:cNvPr id="12" name="pedestrian">
              <a:extLst>
                <a:ext uri="{FF2B5EF4-FFF2-40B4-BE49-F238E27FC236}">
                  <a16:creationId xmlns:a16="http://schemas.microsoft.com/office/drawing/2014/main" id="{37E33E3E-0EB9-4630-9E4C-BDC804128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896" y="6308269"/>
              <a:ext cx="281616" cy="324284"/>
            </a:xfrm>
            <a:prstGeom prst="rect">
              <a:avLst/>
            </a:prstGeom>
            <a:noFill/>
          </p:spPr>
        </p:pic>
        <p:pic>
          <p:nvPicPr>
            <p:cNvPr id="13" name="plane">
              <a:extLst>
                <a:ext uri="{FF2B5EF4-FFF2-40B4-BE49-F238E27FC236}">
                  <a16:creationId xmlns:a16="http://schemas.microsoft.com/office/drawing/2014/main" id="{03DAF370-0D43-4944-832C-81AF6EE1C4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77977" y="6449321"/>
              <a:ext cx="555821" cy="162259"/>
            </a:xfrm>
            <a:prstGeom prst="rect">
              <a:avLst/>
            </a:prstGeom>
            <a:noFill/>
          </p:spPr>
        </p:pic>
        <p:pic>
          <p:nvPicPr>
            <p:cNvPr id="14" name="rail">
              <a:extLst>
                <a:ext uri="{FF2B5EF4-FFF2-40B4-BE49-F238E27FC236}">
                  <a16:creationId xmlns:a16="http://schemas.microsoft.com/office/drawing/2014/main" id="{B8A42044-AB8E-4C9E-8661-20DF8ED4B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871" y="6330726"/>
              <a:ext cx="518766" cy="301827"/>
            </a:xfrm>
            <a:prstGeom prst="rect">
              <a:avLst/>
            </a:prstGeom>
            <a:noFill/>
          </p:spPr>
        </p:pic>
        <p:pic>
          <p:nvPicPr>
            <p:cNvPr id="15" name="bus">
              <a:extLst>
                <a:ext uri="{FF2B5EF4-FFF2-40B4-BE49-F238E27FC236}">
                  <a16:creationId xmlns:a16="http://schemas.microsoft.com/office/drawing/2014/main" id="{CC990D97-241C-4147-A723-0FF0BDF0B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6052" y="6322500"/>
              <a:ext cx="444657" cy="319106"/>
            </a:xfrm>
            <a:prstGeom prst="rect">
              <a:avLst/>
            </a:prstGeom>
            <a:noFill/>
          </p:spPr>
        </p:pic>
        <p:pic>
          <p:nvPicPr>
            <p:cNvPr id="16" name="semi">
              <a:extLst>
                <a:ext uri="{FF2B5EF4-FFF2-40B4-BE49-F238E27FC236}">
                  <a16:creationId xmlns:a16="http://schemas.microsoft.com/office/drawing/2014/main" id="{AB83D851-E459-4767-AFB8-046F5769F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21021" y="6387992"/>
              <a:ext cx="808490" cy="24456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61109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5" r:id="rId7"/>
  </p:sldLayoutIdLst>
  <p:transition spd="slow">
    <p:fade/>
  </p:transition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hyperlink" Target="https://pixabay.com/en/north-mark-arrow-compass-map-308422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BC737C-DCA7-4361-B2C5-B05218539A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2130360"/>
            <a:ext cx="10972800" cy="1562926"/>
          </a:xfrm>
        </p:spPr>
        <p:txBody>
          <a:bodyPr lIns="91440" tIns="45720" rIns="91440" bIns="45720" anchor="t"/>
          <a:lstStyle/>
          <a:p>
            <a:r>
              <a:rPr lang="en-US" dirty="0">
                <a:solidFill>
                  <a:srgbClr val="002060"/>
                </a:solidFill>
                <a:latin typeface="Arial Narrow"/>
              </a:rPr>
              <a:t>STH 32 </a:t>
            </a:r>
            <a:endParaRPr lang="en-US" dirty="0"/>
          </a:p>
          <a:p>
            <a:r>
              <a:rPr lang="en-US" dirty="0">
                <a:solidFill>
                  <a:srgbClr val="002060"/>
                </a:solidFill>
                <a:latin typeface="Arial Narrow"/>
              </a:rPr>
              <a:t>Village &amp; Town of Somers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4312E3-5156-4B9E-B937-4C1AB70E05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Kenosha/Racine Counties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43B3AD-C458-4D3E-B96F-D591240285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2060"/>
                </a:solidFill>
              </a:rPr>
              <a:t>STH 32 | Alford Park Dr. to 21</a:t>
            </a:r>
            <a:r>
              <a:rPr lang="en-US" sz="2800" baseline="30000" dirty="0">
                <a:solidFill>
                  <a:srgbClr val="002060"/>
                </a:solidFill>
              </a:rPr>
              <a:t>st</a:t>
            </a:r>
            <a:r>
              <a:rPr lang="en-US" sz="2800" dirty="0">
                <a:solidFill>
                  <a:srgbClr val="002060"/>
                </a:solidFill>
              </a:rPr>
              <a:t> ST. | RESURFACING PROJECT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724201-0414-4DCF-BFF5-919E92CBC9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September 9, 2021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5C8FF7A-0404-439B-ABEB-28B9833278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/>
          <a:lstStyle/>
          <a:p>
            <a:r>
              <a:rPr lang="en-US" sz="2800" dirty="0">
                <a:solidFill>
                  <a:srgbClr val="002060"/>
                </a:solidFill>
                <a:latin typeface="Arial Narrow"/>
              </a:rPr>
              <a:t>Project ID: 3240-00-03/73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86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600" dirty="0">
                <a:solidFill>
                  <a:srgbClr val="002060"/>
                </a:solidFill>
              </a:rPr>
              <a:t>                                      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72641F-8A19-40BA-B828-375816B6C8F9}"/>
              </a:ext>
            </a:extLst>
          </p:cNvPr>
          <p:cNvSpPr/>
          <p:nvPr/>
        </p:nvSpPr>
        <p:spPr>
          <a:xfrm>
            <a:off x="2472131" y="256844"/>
            <a:ext cx="72477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 Narrow" panose="020B0606020202030204" pitchFamily="34" charset="0"/>
              </a:rPr>
              <a:t>Left Turning Angle &amp; Rear End Crashes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87ED9C-A043-4054-8669-F4E4AAF9D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2863"/>
            <a:ext cx="12192000" cy="41264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01C52A-58E6-4A03-98DB-C5A7A4916BCB}"/>
              </a:ext>
            </a:extLst>
          </p:cNvPr>
          <p:cNvSpPr/>
          <p:nvPr/>
        </p:nvSpPr>
        <p:spPr>
          <a:xfrm>
            <a:off x="390303" y="5088959"/>
            <a:ext cx="11411393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080" lvl="1" indent="-34289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13 crashes involving vehicles making left hand turns</a:t>
            </a:r>
          </a:p>
          <a:p>
            <a:pPr marL="800080" lvl="1" indent="-34289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Mostly sporadic, but a small concentration at the Somers House Tavern</a:t>
            </a:r>
          </a:p>
        </p:txBody>
      </p:sp>
    </p:spTree>
    <p:extLst>
      <p:ext uri="{BB962C8B-B14F-4D97-AF65-F5344CB8AC3E}">
        <p14:creationId xmlns:p14="http://schemas.microsoft.com/office/powerpoint/2010/main" val="3344737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600" dirty="0">
                <a:solidFill>
                  <a:srgbClr val="002060"/>
                </a:solidFill>
              </a:rPr>
              <a:t>                                      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72641F-8A19-40BA-B828-375816B6C8F9}"/>
              </a:ext>
            </a:extLst>
          </p:cNvPr>
          <p:cNvSpPr/>
          <p:nvPr/>
        </p:nvSpPr>
        <p:spPr>
          <a:xfrm>
            <a:off x="3333871" y="256844"/>
            <a:ext cx="55242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 Narrow" panose="020B0606020202030204" pitchFamily="34" charset="0"/>
              </a:rPr>
              <a:t>Bicycle &amp; Pedestrian Crashes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6D4ED4-90DC-47E2-BB3F-94DB9C99B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4872"/>
            <a:ext cx="12192000" cy="510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895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600" dirty="0">
                <a:solidFill>
                  <a:srgbClr val="002060"/>
                </a:solidFill>
              </a:rPr>
              <a:t>                                      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72641F-8A19-40BA-B828-375816B6C8F9}"/>
              </a:ext>
            </a:extLst>
          </p:cNvPr>
          <p:cNvSpPr/>
          <p:nvPr/>
        </p:nvSpPr>
        <p:spPr>
          <a:xfrm>
            <a:off x="4322121" y="239734"/>
            <a:ext cx="3547767" cy="646331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 Narrow"/>
              </a:rPr>
              <a:t>Road Diet Benefits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A903EC-F74A-4B4B-94D1-F4A7879DD7A2}"/>
              </a:ext>
            </a:extLst>
          </p:cNvPr>
          <p:cNvSpPr txBox="1"/>
          <p:nvPr/>
        </p:nvSpPr>
        <p:spPr>
          <a:xfrm>
            <a:off x="-423093" y="990600"/>
            <a:ext cx="6400800" cy="50783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Protected left turn lane for mid-block left turning vehicles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Simplifies gap selection for motorists (especially older and younger drivers) making left turns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Reduces crossing distance for pedestrians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Reduces travel speeds which leads to decreased crash severity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Reduces crash rate (overall crash reduction of 19% to 47%) through reduction of conflict points both mid-block and at intersections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Reduction of rear-end and left-turn crashes through TWLTL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Reduction of right-angle crashes through reduction of number of lanes side street motorists need to cross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Reduction of sideswipe crashes due to elimination of need to change lanes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Reduction of bike/ped crashes due to fewer lanes to cross, protected space to wait while crossing or turning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ED1970-940F-4E21-9F71-F1AD0DF3D0C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09662" y="1772213"/>
            <a:ext cx="5953125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11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600" dirty="0">
                <a:solidFill>
                  <a:srgbClr val="002060"/>
                </a:solidFill>
              </a:rPr>
              <a:t>                                      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72641F-8A19-40BA-B828-375816B6C8F9}"/>
              </a:ext>
            </a:extLst>
          </p:cNvPr>
          <p:cNvSpPr/>
          <p:nvPr/>
        </p:nvSpPr>
        <p:spPr>
          <a:xfrm>
            <a:off x="5016221" y="239734"/>
            <a:ext cx="2159566" cy="646331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 Narrow"/>
              </a:rPr>
              <a:t>Road Diets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D1C01C-A9EF-4D0A-BBC4-E6FED31B7C2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419600" y="886065"/>
            <a:ext cx="7667400" cy="505753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71ECE74-8CA6-4A86-8927-C4F2E936C770}"/>
              </a:ext>
            </a:extLst>
          </p:cNvPr>
          <p:cNvSpPr/>
          <p:nvPr/>
        </p:nvSpPr>
        <p:spPr>
          <a:xfrm>
            <a:off x="381000" y="1981200"/>
            <a:ext cx="3810000" cy="1655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STH 32 between Alford Park Dr and CTH KR is on WisDOT’s statewide road diet candidate map</a:t>
            </a:r>
          </a:p>
        </p:txBody>
      </p:sp>
    </p:spTree>
    <p:extLst>
      <p:ext uri="{BB962C8B-B14F-4D97-AF65-F5344CB8AC3E}">
        <p14:creationId xmlns:p14="http://schemas.microsoft.com/office/powerpoint/2010/main" val="1385792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600" dirty="0">
                <a:solidFill>
                  <a:srgbClr val="002060"/>
                </a:solidFill>
              </a:rPr>
              <a:t>                                      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72641F-8A19-40BA-B828-375816B6C8F9}"/>
              </a:ext>
            </a:extLst>
          </p:cNvPr>
          <p:cNvSpPr/>
          <p:nvPr/>
        </p:nvSpPr>
        <p:spPr>
          <a:xfrm>
            <a:off x="5016221" y="239734"/>
            <a:ext cx="2159566" cy="646331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 Narrow"/>
              </a:rPr>
              <a:t>Road Diets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1ECE74-8CA6-4A86-8927-C4F2E936C770}"/>
              </a:ext>
            </a:extLst>
          </p:cNvPr>
          <p:cNvSpPr/>
          <p:nvPr/>
        </p:nvSpPr>
        <p:spPr>
          <a:xfrm>
            <a:off x="4191000" y="5644108"/>
            <a:ext cx="3810000" cy="47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Voges Road – near Madison</a:t>
            </a:r>
          </a:p>
        </p:txBody>
      </p:sp>
      <p:pic>
        <p:nvPicPr>
          <p:cNvPr id="7" name="Picture 6" descr="A picture containing text, scene, way, tree&#10;&#10;Description automatically generated">
            <a:extLst>
              <a:ext uri="{FF2B5EF4-FFF2-40B4-BE49-F238E27FC236}">
                <a16:creationId xmlns:a16="http://schemas.microsoft.com/office/drawing/2014/main" id="{E02DF0CB-3A9D-4BC4-8B9F-E57F4E8655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908120"/>
            <a:ext cx="62484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298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600" dirty="0">
                <a:solidFill>
                  <a:srgbClr val="002060"/>
                </a:solidFill>
              </a:rPr>
              <a:t>                                    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D05C68-0E60-4CA7-B331-5D45DEF2EE44}"/>
              </a:ext>
            </a:extLst>
          </p:cNvPr>
          <p:cNvSpPr txBox="1"/>
          <p:nvPr/>
        </p:nvSpPr>
        <p:spPr>
          <a:xfrm flipV="1">
            <a:off x="7130969" y="1467654"/>
            <a:ext cx="4451431" cy="18089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500" b="1" dirty="0">
              <a:solidFill>
                <a:srgbClr val="002060"/>
              </a:solidFill>
              <a:latin typeface="Arial Narrow" panose="020B0606020202030204" pitchFamily="34" charset="0"/>
              <a:cs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72641F-8A19-40BA-B828-375816B6C8F9}"/>
              </a:ext>
            </a:extLst>
          </p:cNvPr>
          <p:cNvSpPr/>
          <p:nvPr/>
        </p:nvSpPr>
        <p:spPr>
          <a:xfrm>
            <a:off x="4128604" y="239734"/>
            <a:ext cx="3934796" cy="646331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 Narrow"/>
              </a:rPr>
              <a:t>Operational Analysis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D1248DE2-0804-478D-B174-71F647C3F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14" y="825332"/>
            <a:ext cx="5318566" cy="52652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A903EC-F74A-4B4B-94D1-F4A7879DD7A2}"/>
              </a:ext>
            </a:extLst>
          </p:cNvPr>
          <p:cNvSpPr txBox="1"/>
          <p:nvPr/>
        </p:nvSpPr>
        <p:spPr>
          <a:xfrm>
            <a:off x="6224286" y="884499"/>
            <a:ext cx="5358114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Arial Narrow"/>
              </a:rPr>
              <a:t>All movements at the signalized intersections (CTH KR and CTH E) are expected to operate at LOS B or better.</a:t>
            </a:r>
            <a:endParaRPr lang="en-US" dirty="0"/>
          </a:p>
          <a:p>
            <a:endParaRPr lang="en-US" sz="2400" dirty="0">
              <a:solidFill>
                <a:srgbClr val="002060"/>
              </a:solidFill>
              <a:latin typeface="Arial Narrow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Arial Narrow"/>
              </a:rPr>
              <a:t>The EB left/through movement at CTH A showed a LOS E during the AM peak period. The delay is 37.5 seconds (existing is 26 sec) and the queue length is 25 feet.  This would be considered acceptable.</a:t>
            </a:r>
            <a:endParaRPr lang="en-US" sz="24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481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600" dirty="0">
                <a:solidFill>
                  <a:srgbClr val="002060"/>
                </a:solidFill>
              </a:rPr>
              <a:t>                                    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D05C68-0E60-4CA7-B331-5D45DEF2EE44}"/>
              </a:ext>
            </a:extLst>
          </p:cNvPr>
          <p:cNvSpPr txBox="1"/>
          <p:nvPr/>
        </p:nvSpPr>
        <p:spPr>
          <a:xfrm flipV="1">
            <a:off x="7130969" y="1467654"/>
            <a:ext cx="4451431" cy="18089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500" b="1" dirty="0">
              <a:solidFill>
                <a:srgbClr val="002060"/>
              </a:solidFill>
              <a:latin typeface="Arial Narrow" panose="020B0606020202030204" pitchFamily="34" charset="0"/>
              <a:cs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72641F-8A19-40BA-B828-375816B6C8F9}"/>
              </a:ext>
            </a:extLst>
          </p:cNvPr>
          <p:cNvSpPr/>
          <p:nvPr/>
        </p:nvSpPr>
        <p:spPr>
          <a:xfrm>
            <a:off x="4128604" y="239734"/>
            <a:ext cx="3934796" cy="646331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 Narrow"/>
              </a:rPr>
              <a:t>Operational Analysis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A903EC-F74A-4B4B-94D1-F4A7879DD7A2}"/>
              </a:ext>
            </a:extLst>
          </p:cNvPr>
          <p:cNvSpPr txBox="1"/>
          <p:nvPr/>
        </p:nvSpPr>
        <p:spPr>
          <a:xfrm>
            <a:off x="609600" y="1037520"/>
            <a:ext cx="10972800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 Narrow"/>
              </a:rPr>
              <a:t>Level of Service Definition </a:t>
            </a:r>
            <a:r>
              <a:rPr lang="en-US" sz="2400" dirty="0">
                <a:solidFill>
                  <a:srgbClr val="002060"/>
                </a:solidFill>
                <a:latin typeface="Arial Narrow"/>
              </a:rPr>
              <a:t>– the ratio of traffic volume to roadway capacity</a:t>
            </a:r>
          </a:p>
          <a:p>
            <a:endParaRPr lang="en-US" sz="2400" dirty="0">
              <a:solidFill>
                <a:srgbClr val="002060"/>
              </a:solidFill>
              <a:latin typeface="Arial Narrow"/>
            </a:endParaRPr>
          </a:p>
          <a:p>
            <a:r>
              <a:rPr lang="en-US" sz="2400" dirty="0">
                <a:solidFill>
                  <a:srgbClr val="002060"/>
                </a:solidFill>
                <a:latin typeface="Arial Narrow"/>
              </a:rPr>
              <a:t>LOS A – Represents free-flow conditions. </a:t>
            </a:r>
          </a:p>
          <a:p>
            <a:r>
              <a:rPr lang="en-US" sz="2400" dirty="0">
                <a:solidFill>
                  <a:srgbClr val="002060"/>
                </a:solidFill>
                <a:latin typeface="Arial Narrow"/>
              </a:rPr>
              <a:t>LOS B – Allows speeds at or near free-flow speeds, but the presence of other users begins to be noticeable. </a:t>
            </a:r>
          </a:p>
          <a:p>
            <a:r>
              <a:rPr lang="en-US" sz="2400" dirty="0">
                <a:solidFill>
                  <a:srgbClr val="002060"/>
                </a:solidFill>
                <a:latin typeface="Arial Narrow"/>
              </a:rPr>
              <a:t>LOS C – Has speeds at or near free-flow speeds, but the freedom to maneuver is noticeably restricted (lane changes require careful attention on the part of drivers). </a:t>
            </a:r>
          </a:p>
          <a:p>
            <a:r>
              <a:rPr lang="en-US" sz="2400" dirty="0">
                <a:solidFill>
                  <a:srgbClr val="002060"/>
                </a:solidFill>
                <a:latin typeface="Arial Narrow"/>
              </a:rPr>
              <a:t>LOS D – Represents the conditions where speed begins to decline slightly with increasing flow. The freedom to maneuver become more restricted and drivers experience reductions in in physical and psychological comfort. </a:t>
            </a:r>
          </a:p>
          <a:p>
            <a:r>
              <a:rPr lang="en-US" sz="2400" dirty="0">
                <a:solidFill>
                  <a:srgbClr val="002060"/>
                </a:solidFill>
                <a:latin typeface="Arial Narrow"/>
              </a:rPr>
              <a:t>LOS E – Represents operating conditions at or near the roadway’s capacity.</a:t>
            </a:r>
          </a:p>
          <a:p>
            <a:r>
              <a:rPr lang="en-US" sz="2400" dirty="0">
                <a:solidFill>
                  <a:srgbClr val="002060"/>
                </a:solidFill>
                <a:latin typeface="Arial Narrow"/>
              </a:rPr>
              <a:t>LOS F – Describes a breakdown in vehicular flow. </a:t>
            </a:r>
          </a:p>
        </p:txBody>
      </p:sp>
    </p:spTree>
    <p:extLst>
      <p:ext uri="{BB962C8B-B14F-4D97-AF65-F5344CB8AC3E}">
        <p14:creationId xmlns:p14="http://schemas.microsoft.com/office/powerpoint/2010/main" val="35696902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600" dirty="0">
                <a:solidFill>
                  <a:srgbClr val="002060"/>
                </a:solidFill>
              </a:rPr>
              <a:t>                                    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D05C68-0E60-4CA7-B331-5D45DEF2EE44}"/>
              </a:ext>
            </a:extLst>
          </p:cNvPr>
          <p:cNvSpPr txBox="1"/>
          <p:nvPr/>
        </p:nvSpPr>
        <p:spPr>
          <a:xfrm rot="10800000" flipV="1">
            <a:off x="9334038" y="987767"/>
            <a:ext cx="2857962" cy="509370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500" b="1" dirty="0">
                <a:solidFill>
                  <a:srgbClr val="002060"/>
                </a:solidFill>
                <a:latin typeface="Arial Narrow" panose="020B0606020202030204" pitchFamily="34" charset="0"/>
                <a:cs typeface="Arial"/>
              </a:rPr>
              <a:t>Allowed to reduce the speed limit: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b="1" dirty="0">
                <a:solidFill>
                  <a:srgbClr val="002060"/>
                </a:solidFill>
                <a:latin typeface="Arial Narrow" panose="020B0606020202030204" pitchFamily="34" charset="0"/>
                <a:cs typeface="Arial"/>
              </a:rPr>
              <a:t>5 mph below 85</a:t>
            </a:r>
            <a:r>
              <a:rPr lang="en-US" sz="2500" b="1" baseline="30000" dirty="0">
                <a:solidFill>
                  <a:srgbClr val="002060"/>
                </a:solidFill>
                <a:latin typeface="Arial Narrow" panose="020B0606020202030204" pitchFamily="34" charset="0"/>
                <a:cs typeface="Arial"/>
              </a:rPr>
              <a:t>th</a:t>
            </a:r>
            <a:r>
              <a:rPr lang="en-US" sz="2500" b="1" dirty="0">
                <a:solidFill>
                  <a:srgbClr val="002060"/>
                </a:solidFill>
                <a:latin typeface="Arial Narrow" panose="020B0606020202030204" pitchFamily="34" charset="0"/>
                <a:cs typeface="Arial"/>
              </a:rPr>
              <a:t> percentile speed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b="1" dirty="0">
                <a:solidFill>
                  <a:srgbClr val="002060"/>
                </a:solidFill>
                <a:latin typeface="Arial Narrow" panose="020B0606020202030204" pitchFamily="34" charset="0"/>
                <a:cs typeface="Arial"/>
              </a:rPr>
              <a:t>Not more than 2 mph below the 50</a:t>
            </a:r>
            <a:r>
              <a:rPr lang="en-US" sz="2500" b="1" baseline="30000" dirty="0">
                <a:solidFill>
                  <a:srgbClr val="002060"/>
                </a:solidFill>
                <a:latin typeface="Arial Narrow" panose="020B0606020202030204" pitchFamily="34" charset="0"/>
                <a:cs typeface="Arial"/>
              </a:rPr>
              <a:t>th</a:t>
            </a:r>
            <a:r>
              <a:rPr lang="en-US" sz="2500" b="1" dirty="0">
                <a:solidFill>
                  <a:srgbClr val="002060"/>
                </a:solidFill>
                <a:latin typeface="Arial Narrow" panose="020B0606020202030204" pitchFamily="34" charset="0"/>
                <a:cs typeface="Arial"/>
              </a:rPr>
              <a:t> percentile speed.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b="1" dirty="0">
              <a:solidFill>
                <a:srgbClr val="002060"/>
              </a:solidFill>
              <a:latin typeface="Arial Narrow" panose="020B0606020202030204" pitchFamily="34" charset="0"/>
              <a:cs typeface="Arial"/>
            </a:endParaRPr>
          </a:p>
          <a:p>
            <a:r>
              <a:rPr lang="en-US" sz="2500" b="1" dirty="0">
                <a:solidFill>
                  <a:srgbClr val="002060"/>
                </a:solidFill>
                <a:latin typeface="Arial Narrow" panose="020B0606020202030204" pitchFamily="34" charset="0"/>
                <a:cs typeface="Arial"/>
              </a:rPr>
              <a:t>Additional speed reduction requires Central Office approval.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72641F-8A19-40BA-B828-375816B6C8F9}"/>
              </a:ext>
            </a:extLst>
          </p:cNvPr>
          <p:cNvSpPr/>
          <p:nvPr/>
        </p:nvSpPr>
        <p:spPr>
          <a:xfrm>
            <a:off x="3145521" y="239734"/>
            <a:ext cx="5900974" cy="646331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 Narrow"/>
              </a:rPr>
              <a:t>Speed Study – Kenosha County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25E0F4C-B305-4DE3-9761-5B2D5A1891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103654"/>
              </p:ext>
            </p:extLst>
          </p:nvPr>
        </p:nvGraphicFramePr>
        <p:xfrm>
          <a:off x="228600" y="987767"/>
          <a:ext cx="8971228" cy="42453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8408">
                  <a:extLst>
                    <a:ext uri="{9D8B030D-6E8A-4147-A177-3AD203B41FA5}">
                      <a16:colId xmlns:a16="http://schemas.microsoft.com/office/drawing/2014/main" val="3115749560"/>
                    </a:ext>
                  </a:extLst>
                </a:gridCol>
                <a:gridCol w="2429500">
                  <a:extLst>
                    <a:ext uri="{9D8B030D-6E8A-4147-A177-3AD203B41FA5}">
                      <a16:colId xmlns:a16="http://schemas.microsoft.com/office/drawing/2014/main" val="2600597227"/>
                    </a:ext>
                  </a:extLst>
                </a:gridCol>
                <a:gridCol w="647203">
                  <a:extLst>
                    <a:ext uri="{9D8B030D-6E8A-4147-A177-3AD203B41FA5}">
                      <a16:colId xmlns:a16="http://schemas.microsoft.com/office/drawing/2014/main" val="1949238828"/>
                    </a:ext>
                  </a:extLst>
                </a:gridCol>
                <a:gridCol w="816471">
                  <a:extLst>
                    <a:ext uri="{9D8B030D-6E8A-4147-A177-3AD203B41FA5}">
                      <a16:colId xmlns:a16="http://schemas.microsoft.com/office/drawing/2014/main" val="3149983189"/>
                    </a:ext>
                  </a:extLst>
                </a:gridCol>
                <a:gridCol w="796558">
                  <a:extLst>
                    <a:ext uri="{9D8B030D-6E8A-4147-A177-3AD203B41FA5}">
                      <a16:colId xmlns:a16="http://schemas.microsoft.com/office/drawing/2014/main" val="3457656193"/>
                    </a:ext>
                  </a:extLst>
                </a:gridCol>
                <a:gridCol w="1005654">
                  <a:extLst>
                    <a:ext uri="{9D8B030D-6E8A-4147-A177-3AD203B41FA5}">
                      <a16:colId xmlns:a16="http://schemas.microsoft.com/office/drawing/2014/main" val="3427599375"/>
                    </a:ext>
                  </a:extLst>
                </a:gridCol>
                <a:gridCol w="925997">
                  <a:extLst>
                    <a:ext uri="{9D8B030D-6E8A-4147-A177-3AD203B41FA5}">
                      <a16:colId xmlns:a16="http://schemas.microsoft.com/office/drawing/2014/main" val="3045488977"/>
                    </a:ext>
                  </a:extLst>
                </a:gridCol>
                <a:gridCol w="1613029">
                  <a:extLst>
                    <a:ext uri="{9D8B030D-6E8A-4147-A177-3AD203B41FA5}">
                      <a16:colId xmlns:a16="http://schemas.microsoft.com/office/drawing/2014/main" val="2159395761"/>
                    </a:ext>
                  </a:extLst>
                </a:gridCol>
                <a:gridCol w="368408">
                  <a:extLst>
                    <a:ext uri="{9D8B030D-6E8A-4147-A177-3AD203B41FA5}">
                      <a16:colId xmlns:a16="http://schemas.microsoft.com/office/drawing/2014/main" val="3090435892"/>
                    </a:ext>
                  </a:extLst>
                </a:gridCol>
              </a:tblGrid>
              <a:tr h="122148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extLst>
                  <a:ext uri="{0D108BD9-81ED-4DB2-BD59-A6C34878D82A}">
                    <a16:rowId xmlns:a16="http://schemas.microsoft.com/office/drawing/2014/main" val="292225710"/>
                  </a:ext>
                </a:extLst>
              </a:tr>
              <a:tr h="198490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Northbound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extLst>
                  <a:ext uri="{0D108BD9-81ED-4DB2-BD59-A6C34878D82A}">
                    <a16:rowId xmlns:a16="http://schemas.microsoft.com/office/drawing/2014/main" val="691558786"/>
                  </a:ext>
                </a:extLst>
              </a:tr>
              <a:tr h="59546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Location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Average</a:t>
                      </a:r>
                      <a:br>
                        <a:rPr lang="en-US" sz="1400" u="none" strike="noStrike">
                          <a:effectLst/>
                        </a:rPr>
                      </a:br>
                      <a:r>
                        <a:rPr lang="en-US" sz="1400" u="none" strike="noStrike">
                          <a:effectLst/>
                        </a:rPr>
                        <a:t>Speed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50th</a:t>
                      </a:r>
                      <a:br>
                        <a:rPr lang="en-US" sz="1400" u="none" strike="noStrike">
                          <a:effectLst/>
                        </a:rPr>
                      </a:br>
                      <a:r>
                        <a:rPr lang="en-US" sz="1400" u="none" strike="noStrike">
                          <a:effectLst/>
                        </a:rPr>
                        <a:t>Percentile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85th</a:t>
                      </a:r>
                      <a:br>
                        <a:rPr lang="en-US" sz="1400" u="none" strike="noStrike">
                          <a:effectLst/>
                        </a:rPr>
                      </a:br>
                      <a:r>
                        <a:rPr lang="en-US" sz="1400" u="none" strike="noStrike">
                          <a:effectLst/>
                        </a:rPr>
                        <a:t>Percentile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Pace Speed</a:t>
                      </a:r>
                      <a:br>
                        <a:rPr lang="en-US" sz="1400" u="none" strike="noStrike">
                          <a:effectLst/>
                        </a:rPr>
                      </a:br>
                      <a:r>
                        <a:rPr lang="en-US" sz="1400" u="none" strike="noStrike">
                          <a:effectLst/>
                        </a:rPr>
                        <a:t>Range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Max Speed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Time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extLst>
                  <a:ext uri="{0D108BD9-81ED-4DB2-BD59-A6C34878D82A}">
                    <a16:rowId xmlns:a16="http://schemas.microsoft.com/office/drawing/2014/main" val="3532208152"/>
                  </a:ext>
                </a:extLst>
              </a:tr>
              <a:tr h="198490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extLst>
                  <a:ext uri="{0D108BD9-81ED-4DB2-BD59-A6C34878D82A}">
                    <a16:rowId xmlns:a16="http://schemas.microsoft.com/office/drawing/2014/main" val="4117464498"/>
                  </a:ext>
                </a:extLst>
              </a:tr>
              <a:tr h="289118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0.35 miles S of Countyline Road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47.6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52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44.0 to 53.0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67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9:00 AM 7/14/2021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extLst>
                  <a:ext uri="{0D108BD9-81ED-4DB2-BD59-A6C34878D82A}">
                    <a16:rowId xmlns:a16="http://schemas.microsoft.com/office/drawing/2014/main" val="3350431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400' N of 8th St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45.5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50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41.0 to 50.0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57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10:00 AM 7/14/2021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extLst>
                  <a:ext uri="{0D108BD9-81ED-4DB2-BD59-A6C34878D82A}">
                    <a16:rowId xmlns:a16="http://schemas.microsoft.com/office/drawing/2014/main" val="129794705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150' S of 17th St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43.2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38.0 to 47.0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56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11:00 AM 7/14/2021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extLst>
                  <a:ext uri="{0D108BD9-81ED-4DB2-BD59-A6C34878D82A}">
                    <a16:rowId xmlns:a16="http://schemas.microsoft.com/office/drawing/2014/main" val="1432359579"/>
                  </a:ext>
                </a:extLst>
              </a:tr>
              <a:tr h="198490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extLst>
                  <a:ext uri="{0D108BD9-81ED-4DB2-BD59-A6C34878D82A}">
                    <a16:rowId xmlns:a16="http://schemas.microsoft.com/office/drawing/2014/main" val="1436780328"/>
                  </a:ext>
                </a:extLst>
              </a:tr>
              <a:tr h="198490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extLst>
                  <a:ext uri="{0D108BD9-81ED-4DB2-BD59-A6C34878D82A}">
                    <a16:rowId xmlns:a16="http://schemas.microsoft.com/office/drawing/2014/main" val="730193781"/>
                  </a:ext>
                </a:extLst>
              </a:tr>
              <a:tr h="198490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Southbound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extLst>
                  <a:ext uri="{0D108BD9-81ED-4DB2-BD59-A6C34878D82A}">
                    <a16:rowId xmlns:a16="http://schemas.microsoft.com/office/drawing/2014/main" val="1323949080"/>
                  </a:ext>
                </a:extLst>
              </a:tr>
              <a:tr h="595469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Average</a:t>
                      </a:r>
                      <a:br>
                        <a:rPr lang="en-US" sz="1400" u="none" strike="noStrike">
                          <a:effectLst/>
                        </a:rPr>
                      </a:br>
                      <a:r>
                        <a:rPr lang="en-US" sz="1400" u="none" strike="noStrike">
                          <a:effectLst/>
                        </a:rPr>
                        <a:t>Speed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50th</a:t>
                      </a:r>
                      <a:br>
                        <a:rPr lang="en-US" sz="1400" u="none" strike="noStrike">
                          <a:effectLst/>
                        </a:rPr>
                      </a:br>
                      <a:r>
                        <a:rPr lang="en-US" sz="1400" u="none" strike="noStrike">
                          <a:effectLst/>
                        </a:rPr>
                        <a:t>Percentile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85th</a:t>
                      </a:r>
                      <a:br>
                        <a:rPr lang="en-US" sz="1400" u="none" strike="noStrike">
                          <a:effectLst/>
                        </a:rPr>
                      </a:br>
                      <a:r>
                        <a:rPr lang="en-US" sz="1400" u="none" strike="noStrike">
                          <a:effectLst/>
                        </a:rPr>
                        <a:t>Percentile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Pace Speed</a:t>
                      </a:r>
                      <a:br>
                        <a:rPr lang="en-US" sz="1400" u="none" strike="noStrike">
                          <a:effectLst/>
                        </a:rPr>
                      </a:br>
                      <a:r>
                        <a:rPr lang="en-US" sz="1400" u="none" strike="noStrike">
                          <a:effectLst/>
                        </a:rPr>
                        <a:t>Range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Max Speed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Time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extLst>
                  <a:ext uri="{0D108BD9-81ED-4DB2-BD59-A6C34878D82A}">
                    <a16:rowId xmlns:a16="http://schemas.microsoft.com/office/drawing/2014/main" val="1032317288"/>
                  </a:ext>
                </a:extLst>
              </a:tr>
              <a:tr h="198490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extLst>
                  <a:ext uri="{0D108BD9-81ED-4DB2-BD59-A6C34878D82A}">
                    <a16:rowId xmlns:a16="http://schemas.microsoft.com/office/drawing/2014/main" val="2528668496"/>
                  </a:ext>
                </a:extLst>
              </a:tr>
              <a:tr h="280483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0.35 miles S of Countyline Road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46.7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52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42.0 to 51.0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58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9:30 AM 7/14/2021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extLst>
                  <a:ext uri="{0D108BD9-81ED-4DB2-BD59-A6C34878D82A}">
                    <a16:rowId xmlns:a16="http://schemas.microsoft.com/office/drawing/2014/main" val="202411468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400' N of 8th St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50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42.0 to 51.0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62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10:30 AM 7/14/2021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extLst>
                  <a:ext uri="{0D108BD9-81ED-4DB2-BD59-A6C34878D82A}">
                    <a16:rowId xmlns:a16="http://schemas.microsoft.com/office/drawing/2014/main" val="97780683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150' S of 17th St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42.9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38.0 to 47.0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58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11:30 AM 7/14/2021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extLst>
                  <a:ext uri="{0D108BD9-81ED-4DB2-BD59-A6C34878D82A}">
                    <a16:rowId xmlns:a16="http://schemas.microsoft.com/office/drawing/2014/main" val="445426489"/>
                  </a:ext>
                </a:extLst>
              </a:tr>
              <a:tr h="122148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2" marR="5802" marT="5802" marB="0" anchor="b"/>
                </a:tc>
                <a:extLst>
                  <a:ext uri="{0D108BD9-81ED-4DB2-BD59-A6C34878D82A}">
                    <a16:rowId xmlns:a16="http://schemas.microsoft.com/office/drawing/2014/main" val="28039810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2349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600" dirty="0">
                <a:solidFill>
                  <a:srgbClr val="002060"/>
                </a:solidFill>
              </a:rPr>
              <a:t>                                    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D05C68-0E60-4CA7-B331-5D45DEF2EE44}"/>
              </a:ext>
            </a:extLst>
          </p:cNvPr>
          <p:cNvSpPr txBox="1"/>
          <p:nvPr/>
        </p:nvSpPr>
        <p:spPr>
          <a:xfrm rot="10800000" flipV="1">
            <a:off x="9257838" y="1009131"/>
            <a:ext cx="2781762" cy="509370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500" b="1" dirty="0">
                <a:solidFill>
                  <a:srgbClr val="002060"/>
                </a:solidFill>
                <a:latin typeface="Arial Narrow" panose="020B0606020202030204" pitchFamily="34" charset="0"/>
                <a:cs typeface="Arial"/>
              </a:rPr>
              <a:t>Allowed to reduce the speed limit: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b="1" dirty="0">
                <a:solidFill>
                  <a:srgbClr val="002060"/>
                </a:solidFill>
                <a:latin typeface="Arial Narrow" panose="020B0606020202030204" pitchFamily="34" charset="0"/>
                <a:cs typeface="Arial"/>
              </a:rPr>
              <a:t>5 mph below 85</a:t>
            </a:r>
            <a:r>
              <a:rPr lang="en-US" sz="2500" b="1" baseline="30000" dirty="0">
                <a:solidFill>
                  <a:srgbClr val="002060"/>
                </a:solidFill>
                <a:latin typeface="Arial Narrow" panose="020B0606020202030204" pitchFamily="34" charset="0"/>
                <a:cs typeface="Arial"/>
              </a:rPr>
              <a:t>th</a:t>
            </a:r>
            <a:r>
              <a:rPr lang="en-US" sz="2500" b="1" dirty="0">
                <a:solidFill>
                  <a:srgbClr val="002060"/>
                </a:solidFill>
                <a:latin typeface="Arial Narrow" panose="020B0606020202030204" pitchFamily="34" charset="0"/>
                <a:cs typeface="Arial"/>
              </a:rPr>
              <a:t> percentile speed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b="1" dirty="0">
                <a:solidFill>
                  <a:srgbClr val="002060"/>
                </a:solidFill>
                <a:latin typeface="Arial Narrow" panose="020B0606020202030204" pitchFamily="34" charset="0"/>
                <a:cs typeface="Arial"/>
              </a:rPr>
              <a:t>Not more than 2 mph below the 50</a:t>
            </a:r>
            <a:r>
              <a:rPr lang="en-US" sz="2500" b="1" baseline="30000" dirty="0">
                <a:solidFill>
                  <a:srgbClr val="002060"/>
                </a:solidFill>
                <a:latin typeface="Arial Narrow" panose="020B0606020202030204" pitchFamily="34" charset="0"/>
                <a:cs typeface="Arial"/>
              </a:rPr>
              <a:t>th</a:t>
            </a:r>
            <a:r>
              <a:rPr lang="en-US" sz="2500" b="1" dirty="0">
                <a:solidFill>
                  <a:srgbClr val="002060"/>
                </a:solidFill>
                <a:latin typeface="Arial Narrow" panose="020B0606020202030204" pitchFamily="34" charset="0"/>
                <a:cs typeface="Arial"/>
              </a:rPr>
              <a:t> percentile speed.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b="1" dirty="0">
              <a:solidFill>
                <a:srgbClr val="002060"/>
              </a:solidFill>
              <a:latin typeface="Arial Narrow" panose="020B0606020202030204" pitchFamily="34" charset="0"/>
              <a:cs typeface="Arial"/>
            </a:endParaRPr>
          </a:p>
          <a:p>
            <a:r>
              <a:rPr lang="en-US" sz="2500" b="1" dirty="0">
                <a:solidFill>
                  <a:srgbClr val="002060"/>
                </a:solidFill>
                <a:latin typeface="Arial Narrow" panose="020B0606020202030204" pitchFamily="34" charset="0"/>
                <a:cs typeface="Arial"/>
              </a:rPr>
              <a:t>Additional speed reduction requires Central Office approval.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72641F-8A19-40BA-B828-375816B6C8F9}"/>
              </a:ext>
            </a:extLst>
          </p:cNvPr>
          <p:cNvSpPr/>
          <p:nvPr/>
        </p:nvSpPr>
        <p:spPr>
          <a:xfrm>
            <a:off x="3323454" y="239734"/>
            <a:ext cx="5545109" cy="646331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 Narrow"/>
              </a:rPr>
              <a:t>Speed Study – Racine County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6916ECB-4F1A-40A1-A66F-A9F605D321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0436865"/>
              </p:ext>
            </p:extLst>
          </p:nvPr>
        </p:nvGraphicFramePr>
        <p:xfrm>
          <a:off x="286611" y="1002307"/>
          <a:ext cx="8971227" cy="44840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6285">
                  <a:extLst>
                    <a:ext uri="{9D8B030D-6E8A-4147-A177-3AD203B41FA5}">
                      <a16:colId xmlns:a16="http://schemas.microsoft.com/office/drawing/2014/main" val="215955859"/>
                    </a:ext>
                  </a:extLst>
                </a:gridCol>
                <a:gridCol w="1756912">
                  <a:extLst>
                    <a:ext uri="{9D8B030D-6E8A-4147-A177-3AD203B41FA5}">
                      <a16:colId xmlns:a16="http://schemas.microsoft.com/office/drawing/2014/main" val="784565317"/>
                    </a:ext>
                  </a:extLst>
                </a:gridCol>
                <a:gridCol w="713745">
                  <a:extLst>
                    <a:ext uri="{9D8B030D-6E8A-4147-A177-3AD203B41FA5}">
                      <a16:colId xmlns:a16="http://schemas.microsoft.com/office/drawing/2014/main" val="2955764659"/>
                    </a:ext>
                  </a:extLst>
                </a:gridCol>
                <a:gridCol w="900417">
                  <a:extLst>
                    <a:ext uri="{9D8B030D-6E8A-4147-A177-3AD203B41FA5}">
                      <a16:colId xmlns:a16="http://schemas.microsoft.com/office/drawing/2014/main" val="15690709"/>
                    </a:ext>
                  </a:extLst>
                </a:gridCol>
                <a:gridCol w="878455">
                  <a:extLst>
                    <a:ext uri="{9D8B030D-6E8A-4147-A177-3AD203B41FA5}">
                      <a16:colId xmlns:a16="http://schemas.microsoft.com/office/drawing/2014/main" val="574456426"/>
                    </a:ext>
                  </a:extLst>
                </a:gridCol>
                <a:gridCol w="1109050">
                  <a:extLst>
                    <a:ext uri="{9D8B030D-6E8A-4147-A177-3AD203B41FA5}">
                      <a16:colId xmlns:a16="http://schemas.microsoft.com/office/drawing/2014/main" val="970556465"/>
                    </a:ext>
                  </a:extLst>
                </a:gridCol>
                <a:gridCol w="1021205">
                  <a:extLst>
                    <a:ext uri="{9D8B030D-6E8A-4147-A177-3AD203B41FA5}">
                      <a16:colId xmlns:a16="http://schemas.microsoft.com/office/drawing/2014/main" val="1543324560"/>
                    </a:ext>
                  </a:extLst>
                </a:gridCol>
                <a:gridCol w="1778873">
                  <a:extLst>
                    <a:ext uri="{9D8B030D-6E8A-4147-A177-3AD203B41FA5}">
                      <a16:colId xmlns:a16="http://schemas.microsoft.com/office/drawing/2014/main" val="627224155"/>
                    </a:ext>
                  </a:extLst>
                </a:gridCol>
                <a:gridCol w="406285">
                  <a:extLst>
                    <a:ext uri="{9D8B030D-6E8A-4147-A177-3AD203B41FA5}">
                      <a16:colId xmlns:a16="http://schemas.microsoft.com/office/drawing/2014/main" val="2960027460"/>
                    </a:ext>
                  </a:extLst>
                </a:gridCol>
              </a:tblGrid>
              <a:tr h="160386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extLst>
                  <a:ext uri="{0D108BD9-81ED-4DB2-BD59-A6C34878D82A}">
                    <a16:rowId xmlns:a16="http://schemas.microsoft.com/office/drawing/2014/main" val="848133203"/>
                  </a:ext>
                </a:extLst>
              </a:tr>
              <a:tr h="260625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Northbound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extLst>
                  <a:ext uri="{0D108BD9-81ED-4DB2-BD59-A6C34878D82A}">
                    <a16:rowId xmlns:a16="http://schemas.microsoft.com/office/drawing/2014/main" val="2399328296"/>
                  </a:ext>
                </a:extLst>
              </a:tr>
              <a:tr h="781877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Location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Average</a:t>
                      </a:r>
                      <a:br>
                        <a:rPr lang="en-US" sz="1500" u="none" strike="noStrike" dirty="0">
                          <a:effectLst/>
                        </a:rPr>
                      </a:br>
                      <a:r>
                        <a:rPr lang="en-US" sz="1500" u="none" strike="noStrike" dirty="0">
                          <a:effectLst/>
                        </a:rPr>
                        <a:t>Speed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50th</a:t>
                      </a:r>
                      <a:br>
                        <a:rPr lang="en-US" sz="1500" u="none" strike="noStrike">
                          <a:effectLst/>
                        </a:rPr>
                      </a:br>
                      <a:r>
                        <a:rPr lang="en-US" sz="1500" u="none" strike="noStrike">
                          <a:effectLst/>
                        </a:rPr>
                        <a:t>Percentile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85th</a:t>
                      </a:r>
                      <a:br>
                        <a:rPr lang="en-US" sz="1500" u="none" strike="noStrike">
                          <a:effectLst/>
                        </a:rPr>
                      </a:br>
                      <a:r>
                        <a:rPr lang="en-US" sz="1500" u="none" strike="noStrike">
                          <a:effectLst/>
                        </a:rPr>
                        <a:t>Percentile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Pace Speed</a:t>
                      </a:r>
                      <a:br>
                        <a:rPr lang="en-US" sz="1500" u="none" strike="noStrike">
                          <a:effectLst/>
                        </a:rPr>
                      </a:br>
                      <a:r>
                        <a:rPr lang="en-US" sz="1500" u="none" strike="noStrike">
                          <a:effectLst/>
                        </a:rPr>
                        <a:t>Range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Max Speed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Time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extLst>
                  <a:ext uri="{0D108BD9-81ED-4DB2-BD59-A6C34878D82A}">
                    <a16:rowId xmlns:a16="http://schemas.microsoft.com/office/drawing/2014/main" val="2912465702"/>
                  </a:ext>
                </a:extLst>
              </a:tr>
              <a:tr h="260625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extLst>
                  <a:ext uri="{0D108BD9-81ED-4DB2-BD59-A6C34878D82A}">
                    <a16:rowId xmlns:a16="http://schemas.microsoft.com/office/drawing/2014/main" val="2454074962"/>
                  </a:ext>
                </a:extLst>
              </a:tr>
              <a:tr h="260625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Richard Avenue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49.3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48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55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43.0 to 52.0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80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10:45 AM 7/21/2021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extLst>
                  <a:ext uri="{0D108BD9-81ED-4DB2-BD59-A6C34878D82A}">
                    <a16:rowId xmlns:a16="http://schemas.microsoft.com/office/drawing/2014/main" val="1317564853"/>
                  </a:ext>
                </a:extLst>
              </a:tr>
              <a:tr h="260625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Edgewater Drive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48.7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48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53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44.0 to 53.0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73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9:15 AM 7/20/2021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extLst>
                  <a:ext uri="{0D108BD9-81ED-4DB2-BD59-A6C34878D82A}">
                    <a16:rowId xmlns:a16="http://schemas.microsoft.com/office/drawing/2014/main" val="1531785480"/>
                  </a:ext>
                </a:extLst>
              </a:tr>
              <a:tr h="260625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extLst>
                  <a:ext uri="{0D108BD9-81ED-4DB2-BD59-A6C34878D82A}">
                    <a16:rowId xmlns:a16="http://schemas.microsoft.com/office/drawing/2014/main" val="2090272170"/>
                  </a:ext>
                </a:extLst>
              </a:tr>
              <a:tr h="260625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extLst>
                  <a:ext uri="{0D108BD9-81ED-4DB2-BD59-A6C34878D82A}">
                    <a16:rowId xmlns:a16="http://schemas.microsoft.com/office/drawing/2014/main" val="954791372"/>
                  </a:ext>
                </a:extLst>
              </a:tr>
              <a:tr h="260625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Southbound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extLst>
                  <a:ext uri="{0D108BD9-81ED-4DB2-BD59-A6C34878D82A}">
                    <a16:rowId xmlns:a16="http://schemas.microsoft.com/office/drawing/2014/main" val="2743605887"/>
                  </a:ext>
                </a:extLst>
              </a:tr>
              <a:tr h="781877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Average</a:t>
                      </a:r>
                      <a:br>
                        <a:rPr lang="en-US" sz="1500" u="none" strike="noStrike">
                          <a:effectLst/>
                        </a:rPr>
                      </a:br>
                      <a:r>
                        <a:rPr lang="en-US" sz="1500" u="none" strike="noStrike">
                          <a:effectLst/>
                        </a:rPr>
                        <a:t>Speed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50th</a:t>
                      </a:r>
                      <a:br>
                        <a:rPr lang="en-US" sz="1500" u="none" strike="noStrike">
                          <a:effectLst/>
                        </a:rPr>
                      </a:br>
                      <a:r>
                        <a:rPr lang="en-US" sz="1500" u="none" strike="noStrike">
                          <a:effectLst/>
                        </a:rPr>
                        <a:t>Percentile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85th</a:t>
                      </a:r>
                      <a:br>
                        <a:rPr lang="en-US" sz="1500" u="none" strike="noStrike">
                          <a:effectLst/>
                        </a:rPr>
                      </a:br>
                      <a:r>
                        <a:rPr lang="en-US" sz="1500" u="none" strike="noStrike">
                          <a:effectLst/>
                        </a:rPr>
                        <a:t>Percentile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Pace Speed</a:t>
                      </a:r>
                      <a:br>
                        <a:rPr lang="en-US" sz="1500" u="none" strike="noStrike">
                          <a:effectLst/>
                        </a:rPr>
                      </a:br>
                      <a:r>
                        <a:rPr lang="en-US" sz="1500" u="none" strike="noStrike">
                          <a:effectLst/>
                        </a:rPr>
                        <a:t>Range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Max Speed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Time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extLst>
                  <a:ext uri="{0D108BD9-81ED-4DB2-BD59-A6C34878D82A}">
                    <a16:rowId xmlns:a16="http://schemas.microsoft.com/office/drawing/2014/main" val="2457875788"/>
                  </a:ext>
                </a:extLst>
              </a:tr>
              <a:tr h="260625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extLst>
                  <a:ext uri="{0D108BD9-81ED-4DB2-BD59-A6C34878D82A}">
                    <a16:rowId xmlns:a16="http://schemas.microsoft.com/office/drawing/2014/main" val="2694875204"/>
                  </a:ext>
                </a:extLst>
              </a:tr>
              <a:tr h="260625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Richard Avenue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48.8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48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54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43.0 to 52.0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69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11:00 AM 7/20/2021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extLst>
                  <a:ext uri="{0D108BD9-81ED-4DB2-BD59-A6C34878D82A}">
                    <a16:rowId xmlns:a16="http://schemas.microsoft.com/office/drawing/2014/main" val="545878025"/>
                  </a:ext>
                </a:extLst>
              </a:tr>
              <a:tr h="260625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Edgewater Drive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48.1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48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53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43.0 to 52.0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67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10:00 AM 7/20/2021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extLst>
                  <a:ext uri="{0D108BD9-81ED-4DB2-BD59-A6C34878D82A}">
                    <a16:rowId xmlns:a16="http://schemas.microsoft.com/office/drawing/2014/main" val="1601053004"/>
                  </a:ext>
                </a:extLst>
              </a:tr>
              <a:tr h="153703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5" marR="6485" marT="6485" marB="0" anchor="b"/>
                </a:tc>
                <a:extLst>
                  <a:ext uri="{0D108BD9-81ED-4DB2-BD59-A6C34878D82A}">
                    <a16:rowId xmlns:a16="http://schemas.microsoft.com/office/drawing/2014/main" val="17208806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7310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600" dirty="0">
                <a:solidFill>
                  <a:srgbClr val="002060"/>
                </a:solidFill>
              </a:rPr>
              <a:t>                                      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72641F-8A19-40BA-B828-375816B6C8F9}"/>
              </a:ext>
            </a:extLst>
          </p:cNvPr>
          <p:cNvSpPr/>
          <p:nvPr/>
        </p:nvSpPr>
        <p:spPr>
          <a:xfrm>
            <a:off x="3900530" y="239734"/>
            <a:ext cx="4390947" cy="646331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 Narrow"/>
              </a:rPr>
              <a:t>Environmental Process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A903EC-F74A-4B4B-94D1-F4A7879DD7A2}"/>
              </a:ext>
            </a:extLst>
          </p:cNvPr>
          <p:cNvSpPr txBox="1"/>
          <p:nvPr/>
        </p:nvSpPr>
        <p:spPr>
          <a:xfrm>
            <a:off x="4572000" y="1052403"/>
            <a:ext cx="746760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Arial Narrow" panose="020B0606020202030204" pitchFamily="34" charset="0"/>
              </a:rPr>
              <a:t>Numerous references to bicycle and pedestrian accommodations throughout the report.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949EFF-D37E-4EE8-878C-8F6D8EAFE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88859"/>
            <a:ext cx="3670659" cy="477548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80E671A6-1F75-46AD-A44B-464C4671C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571233"/>
            <a:ext cx="12496799" cy="1585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     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AD8A9D-08A9-49B0-9B2F-CD2531C97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839" y="1587070"/>
            <a:ext cx="2734057" cy="44106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A2D151-45E5-4DAE-A0C3-3811260BA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6160" y="1587070"/>
            <a:ext cx="2753109" cy="407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454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600" dirty="0">
                <a:solidFill>
                  <a:srgbClr val="002060"/>
                </a:solidFill>
              </a:rPr>
              <a:t>						</a:t>
            </a:r>
            <a:br>
              <a:rPr lang="en-US" sz="3600" dirty="0">
                <a:solidFill>
                  <a:srgbClr val="002060"/>
                </a:solidFill>
              </a:rPr>
            </a:br>
            <a:r>
              <a:rPr lang="en-US" sz="3600" dirty="0">
                <a:solidFill>
                  <a:srgbClr val="002060"/>
                </a:solidFill>
              </a:rPr>
              <a:t>					</a:t>
            </a:r>
            <a:endParaRPr lang="en-US" sz="36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14600" y="1066800"/>
            <a:ext cx="5714999" cy="5029200"/>
          </a:xfrm>
        </p:spPr>
        <p:txBody>
          <a:bodyPr lIns="91440" tIns="45720" rIns="91440" bIns="45720" anchor="t">
            <a:normAutofit lnSpcReduction="10000"/>
          </a:bodyPr>
          <a:lstStyle/>
          <a:p>
            <a:pPr marL="0" indent="0">
              <a:buClr>
                <a:srgbClr val="002060"/>
              </a:buClr>
              <a:buSzPct val="90000"/>
              <a:buNone/>
            </a:pPr>
            <a:r>
              <a:rPr lang="en-US" sz="2400" dirty="0">
                <a:solidFill>
                  <a:srgbClr val="002060"/>
                </a:solidFill>
                <a:latin typeface="Georgia"/>
                <a:cs typeface="Arial"/>
              </a:rPr>
              <a:t>Project Limits</a:t>
            </a:r>
          </a:p>
          <a:p>
            <a:pPr marL="0" indent="0">
              <a:buClr>
                <a:srgbClr val="002060"/>
              </a:buClr>
              <a:buSzPct val="90000"/>
              <a:buNone/>
            </a:pPr>
            <a:r>
              <a:rPr lang="en-US" sz="2400" dirty="0">
                <a:solidFill>
                  <a:srgbClr val="002060"/>
                </a:solidFill>
                <a:latin typeface="Georgia"/>
                <a:cs typeface="Arial"/>
              </a:rPr>
              <a:t>Alternatives</a:t>
            </a:r>
          </a:p>
          <a:p>
            <a:pPr marL="0" indent="0">
              <a:buClr>
                <a:srgbClr val="002060"/>
              </a:buClr>
              <a:buSzPct val="90000"/>
              <a:buNone/>
            </a:pPr>
            <a:r>
              <a:rPr lang="en-US" sz="2400" dirty="0">
                <a:solidFill>
                  <a:srgbClr val="002060"/>
                </a:solidFill>
                <a:latin typeface="Georgia"/>
                <a:cs typeface="Arial"/>
              </a:rPr>
              <a:t>Purpose and need</a:t>
            </a:r>
          </a:p>
          <a:p>
            <a:pPr lvl="1">
              <a:buClr>
                <a:srgbClr val="002060"/>
              </a:buClr>
              <a:buSzPct val="90000"/>
            </a:pPr>
            <a:r>
              <a:rPr lang="en-US" sz="2100" dirty="0">
                <a:solidFill>
                  <a:srgbClr val="002060"/>
                </a:solidFill>
                <a:latin typeface="Georgia"/>
                <a:cs typeface="Arial"/>
              </a:rPr>
              <a:t>Bike Accommodation Connectivity</a:t>
            </a:r>
          </a:p>
          <a:p>
            <a:pPr lvl="1">
              <a:buClr>
                <a:srgbClr val="002060"/>
              </a:buClr>
              <a:buSzPct val="90000"/>
            </a:pPr>
            <a:r>
              <a:rPr lang="en-US" sz="2100" dirty="0">
                <a:solidFill>
                  <a:srgbClr val="002060"/>
                </a:solidFill>
                <a:latin typeface="Georgia"/>
                <a:cs typeface="Arial"/>
              </a:rPr>
              <a:t>Crash history</a:t>
            </a:r>
          </a:p>
          <a:p>
            <a:pPr lvl="1">
              <a:buClr>
                <a:srgbClr val="002060"/>
              </a:buClr>
              <a:buSzPct val="90000"/>
            </a:pPr>
            <a:r>
              <a:rPr lang="en-US" sz="2100" dirty="0">
                <a:solidFill>
                  <a:srgbClr val="002060"/>
                </a:solidFill>
                <a:latin typeface="Georgia"/>
                <a:cs typeface="Arial"/>
              </a:rPr>
              <a:t>Road diet benefits</a:t>
            </a:r>
          </a:p>
          <a:p>
            <a:pPr marL="0" indent="0">
              <a:buClr>
                <a:srgbClr val="002060"/>
              </a:buClr>
              <a:buSzPct val="90000"/>
              <a:buNone/>
            </a:pPr>
            <a:r>
              <a:rPr lang="en-US" sz="2400" dirty="0">
                <a:solidFill>
                  <a:srgbClr val="002060"/>
                </a:solidFill>
                <a:latin typeface="Georgia"/>
                <a:cs typeface="Arial"/>
              </a:rPr>
              <a:t>Operational Analysis - Define LOS A-F</a:t>
            </a:r>
          </a:p>
          <a:p>
            <a:pPr marL="0" indent="0">
              <a:buClr>
                <a:srgbClr val="002060"/>
              </a:buClr>
              <a:buSzPct val="90000"/>
              <a:buNone/>
            </a:pPr>
            <a:r>
              <a:rPr lang="en-US" sz="2400" dirty="0">
                <a:solidFill>
                  <a:srgbClr val="002060"/>
                </a:solidFill>
                <a:latin typeface="Georgia"/>
                <a:cs typeface="Arial"/>
              </a:rPr>
              <a:t>Speed Study</a:t>
            </a:r>
          </a:p>
          <a:p>
            <a:pPr lvl="1">
              <a:buClr>
                <a:srgbClr val="002060"/>
              </a:buClr>
              <a:buSzPct val="90000"/>
            </a:pPr>
            <a:r>
              <a:rPr lang="en-US" sz="2100" dirty="0">
                <a:solidFill>
                  <a:srgbClr val="002060"/>
                </a:solidFill>
                <a:latin typeface="Georgia"/>
                <a:cs typeface="Arial"/>
              </a:rPr>
              <a:t>Results</a:t>
            </a:r>
          </a:p>
          <a:p>
            <a:pPr lvl="1">
              <a:buClr>
                <a:srgbClr val="002060"/>
              </a:buClr>
              <a:buSzPct val="90000"/>
            </a:pPr>
            <a:r>
              <a:rPr lang="en-US" sz="2100" dirty="0">
                <a:solidFill>
                  <a:srgbClr val="002060"/>
                </a:solidFill>
                <a:latin typeface="Georgia"/>
                <a:cs typeface="Arial"/>
              </a:rPr>
              <a:t>Further discussions with Central Office</a:t>
            </a:r>
          </a:p>
          <a:p>
            <a:pPr marL="0" indent="0">
              <a:buClr>
                <a:srgbClr val="002060"/>
              </a:buClr>
              <a:buSzPct val="90000"/>
              <a:buNone/>
            </a:pPr>
            <a:r>
              <a:rPr lang="en-US" sz="2400" dirty="0">
                <a:solidFill>
                  <a:srgbClr val="002060"/>
                </a:solidFill>
                <a:latin typeface="Georgia"/>
                <a:cs typeface="Arial"/>
              </a:rPr>
              <a:t>Environmental Process </a:t>
            </a:r>
          </a:p>
          <a:p>
            <a:pPr lvl="1">
              <a:buClr>
                <a:srgbClr val="002060"/>
              </a:buClr>
              <a:buSzPct val="90000"/>
            </a:pPr>
            <a:r>
              <a:rPr lang="en-US" sz="2100" dirty="0">
                <a:solidFill>
                  <a:srgbClr val="002060"/>
                </a:solidFill>
                <a:latin typeface="Georgia"/>
                <a:cs typeface="Arial"/>
              </a:rPr>
              <a:t>Neighborhood plan</a:t>
            </a:r>
          </a:p>
          <a:p>
            <a:pPr lvl="1">
              <a:buClr>
                <a:srgbClr val="002060"/>
              </a:buClr>
              <a:buSzPct val="90000"/>
            </a:pPr>
            <a:r>
              <a:rPr lang="en-US" sz="2100" dirty="0">
                <a:solidFill>
                  <a:srgbClr val="002060"/>
                </a:solidFill>
                <a:latin typeface="Georgia"/>
                <a:cs typeface="Arial"/>
              </a:rPr>
              <a:t>Public Informational meeting</a:t>
            </a:r>
          </a:p>
          <a:p>
            <a:pPr marL="0" indent="0">
              <a:buClr>
                <a:srgbClr val="002060"/>
              </a:buClr>
              <a:buSzPct val="90000"/>
              <a:buNone/>
            </a:pPr>
            <a:r>
              <a:rPr lang="en-US" sz="2400" dirty="0">
                <a:solidFill>
                  <a:srgbClr val="002060"/>
                </a:solidFill>
                <a:latin typeface="Georgia"/>
                <a:cs typeface="Arial"/>
              </a:rPr>
              <a:t>Project Schedule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A4C304-105E-49EB-B042-2272B0F1B486}"/>
              </a:ext>
            </a:extLst>
          </p:cNvPr>
          <p:cNvSpPr/>
          <p:nvPr/>
        </p:nvSpPr>
        <p:spPr>
          <a:xfrm>
            <a:off x="2514600" y="175593"/>
            <a:ext cx="502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 Narrow" panose="020B0606020202030204" pitchFamily="34" charset="0"/>
              </a:rPr>
              <a:t>Agenda</a:t>
            </a:r>
            <a:endParaRPr lang="en-US" sz="3600" b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411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600" dirty="0">
                <a:solidFill>
                  <a:srgbClr val="002060"/>
                </a:solidFill>
              </a:rPr>
              <a:t>                                    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D05C68-0E60-4CA7-B331-5D45DEF2EE44}"/>
              </a:ext>
            </a:extLst>
          </p:cNvPr>
          <p:cNvSpPr txBox="1"/>
          <p:nvPr/>
        </p:nvSpPr>
        <p:spPr>
          <a:xfrm>
            <a:off x="533400" y="990600"/>
            <a:ext cx="11049000" cy="46935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5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Public Involvement Meeting</a:t>
            </a:r>
          </a:p>
          <a:p>
            <a:endParaRPr lang="en-US" sz="2500" b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en-US" sz="2800" dirty="0"/>
              <a:t>As part of the National Environmental Policy Act (NEPA), WisDOT uses a public involvement meeting (PIM) to disseminate information and to give the public an opportunity to voice their viewpoint about a particular plan, project, or alternative.</a:t>
            </a:r>
          </a:p>
          <a:p>
            <a:endParaRPr lang="en-US" sz="2800" dirty="0"/>
          </a:p>
          <a:p>
            <a:r>
              <a:rPr lang="en-US" sz="2800" dirty="0"/>
              <a:t>WisDOT will hold a PIM in the fall of 2021 to gather public comment prior to finalizing the scope of the project.</a:t>
            </a:r>
          </a:p>
          <a:p>
            <a:endParaRPr lang="en-US" sz="2800" b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endParaRPr lang="en-US" sz="2500" b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72641F-8A19-40BA-B828-375816B6C8F9}"/>
              </a:ext>
            </a:extLst>
          </p:cNvPr>
          <p:cNvSpPr/>
          <p:nvPr/>
        </p:nvSpPr>
        <p:spPr>
          <a:xfrm>
            <a:off x="3900531" y="239734"/>
            <a:ext cx="4390947" cy="646331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 Narrow"/>
              </a:rPr>
              <a:t>Environmental Process</a:t>
            </a:r>
          </a:p>
        </p:txBody>
      </p:sp>
    </p:spTree>
    <p:extLst>
      <p:ext uri="{BB962C8B-B14F-4D97-AF65-F5344CB8AC3E}">
        <p14:creationId xmlns:p14="http://schemas.microsoft.com/office/powerpoint/2010/main" val="35007680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600" dirty="0">
                <a:solidFill>
                  <a:srgbClr val="002060"/>
                </a:solidFill>
              </a:rPr>
              <a:t>						</a:t>
            </a:r>
            <a:br>
              <a:rPr lang="en-US" sz="3600" dirty="0">
                <a:solidFill>
                  <a:srgbClr val="002060"/>
                </a:solidFill>
              </a:rPr>
            </a:br>
            <a:r>
              <a:rPr lang="en-US" sz="3600" dirty="0">
                <a:solidFill>
                  <a:srgbClr val="002060"/>
                </a:solidFill>
              </a:rPr>
              <a:t>					</a:t>
            </a:r>
            <a:endParaRPr lang="en-US" sz="36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438400" y="1447800"/>
            <a:ext cx="7568075" cy="4572000"/>
          </a:xfrm>
        </p:spPr>
        <p:txBody>
          <a:bodyPr lIns="91440" tIns="45720" rIns="91440" bIns="45720" anchor="t">
            <a:normAutofit lnSpcReduction="10000"/>
          </a:bodyPr>
          <a:lstStyle/>
          <a:p>
            <a:pPr marL="170815" indent="-170815">
              <a:buClr>
                <a:srgbClr val="002060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Georgia"/>
                <a:cs typeface="Arial"/>
              </a:rPr>
              <a:t>OPM – Completed February 2021</a:t>
            </a:r>
            <a:endParaRPr lang="en-US" dirty="0">
              <a:solidFill>
                <a:srgbClr val="FF0000"/>
              </a:solidFill>
              <a:latin typeface="Georgia"/>
              <a:cs typeface="Arial"/>
            </a:endParaRPr>
          </a:p>
          <a:p>
            <a:pPr marL="170815" indent="-170815">
              <a:buClr>
                <a:srgbClr val="002060"/>
              </a:buClr>
              <a:buSzPct val="90000"/>
            </a:pPr>
            <a:r>
              <a:rPr lang="en-US" sz="2400" dirty="0">
                <a:solidFill>
                  <a:srgbClr val="002060"/>
                </a:solidFill>
                <a:latin typeface="Georgia"/>
                <a:cs typeface="Arial"/>
              </a:rPr>
              <a:t>LOM– May 20, 2021</a:t>
            </a:r>
          </a:p>
          <a:p>
            <a:pPr marL="170815" indent="-170815">
              <a:buClr>
                <a:srgbClr val="002060"/>
              </a:buClr>
              <a:buSzPct val="90000"/>
            </a:pPr>
            <a:r>
              <a:rPr lang="en-US" sz="2400" dirty="0">
                <a:solidFill>
                  <a:srgbClr val="00206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PIM – September 2021</a:t>
            </a:r>
          </a:p>
          <a:p>
            <a:pPr marL="170815" indent="-170815">
              <a:buClr>
                <a:srgbClr val="002060"/>
              </a:buClr>
              <a:buSzPct val="90000"/>
            </a:pPr>
            <a:r>
              <a:rPr lang="en-US" sz="2400" dirty="0">
                <a:solidFill>
                  <a:srgbClr val="002060"/>
                </a:solidFill>
                <a:latin typeface="Georgia"/>
                <a:cs typeface="Arial"/>
              </a:rPr>
              <a:t>Final Scoping Plan Meeting – November 2021</a:t>
            </a:r>
          </a:p>
          <a:p>
            <a:pPr>
              <a:buClr>
                <a:srgbClr val="002060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Environmental Document – May 2022</a:t>
            </a:r>
          </a:p>
          <a:p>
            <a:pPr>
              <a:buClr>
                <a:srgbClr val="002060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60% Meeting – July 2022</a:t>
            </a:r>
          </a:p>
          <a:p>
            <a:pPr>
              <a:buClr>
                <a:srgbClr val="002060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DSR – August 2022</a:t>
            </a:r>
          </a:p>
          <a:p>
            <a:pPr>
              <a:buClr>
                <a:srgbClr val="002060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Final Plat – January 2023</a:t>
            </a:r>
          </a:p>
          <a:p>
            <a:pPr marL="170815" indent="-170815">
              <a:buClr>
                <a:srgbClr val="002060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Georgia"/>
                <a:cs typeface="Arial"/>
              </a:rPr>
              <a:t>DT 1078 Plan – June 2023</a:t>
            </a:r>
          </a:p>
          <a:p>
            <a:pPr marL="170815" indent="-170815">
              <a:buClr>
                <a:srgbClr val="002060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Georgia"/>
                <a:cs typeface="Arial"/>
              </a:rPr>
              <a:t>PS&amp;E – August 2024</a:t>
            </a:r>
          </a:p>
          <a:p>
            <a:pPr>
              <a:buClr>
                <a:srgbClr val="002060"/>
              </a:buClr>
              <a:buSzPct val="90000"/>
            </a:pPr>
            <a:r>
              <a:rPr lang="en-US" sz="2400" dirty="0">
                <a:solidFill>
                  <a:srgbClr val="00206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LET – December 2024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A4C304-105E-49EB-B042-2272B0F1B486}"/>
              </a:ext>
            </a:extLst>
          </p:cNvPr>
          <p:cNvSpPr/>
          <p:nvPr/>
        </p:nvSpPr>
        <p:spPr>
          <a:xfrm>
            <a:off x="2514600" y="175593"/>
            <a:ext cx="502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	</a:t>
            </a:r>
            <a:r>
              <a:rPr lang="en-US" sz="3600" b="1" dirty="0">
                <a:solidFill>
                  <a:srgbClr val="002060"/>
                </a:solidFill>
                <a:latin typeface="Arial Narrow" panose="020B0606020202030204" pitchFamily="34" charset="0"/>
              </a:rPr>
              <a:t>Full Project Schedule</a:t>
            </a:r>
            <a:endParaRPr lang="en-US" sz="3600" b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26749"/>
            <a:ext cx="9468672" cy="758952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rgbClr val="002060"/>
                </a:solidFill>
                <a:latin typeface="Arial Narrow" panose="020B0606020202030204" pitchFamily="34" charset="0"/>
              </a:rPr>
              <a:t>Thank-You! Are there any Questions/comments?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494BC4-CC57-4E11-9086-05205DE4D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8424" y="0"/>
            <a:ext cx="5619048" cy="642857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D695C8-EAC0-40CE-828B-B4610745F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123073"/>
            <a:ext cx="3360746" cy="4780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6A38AA2-100F-4206-9D8D-F8BBFD46D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510" y="288010"/>
            <a:ext cx="6052507" cy="28840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52BB19-6E28-48C7-B4A1-7B55A022D09C}"/>
              </a:ext>
            </a:extLst>
          </p:cNvPr>
          <p:cNvSpPr txBox="1"/>
          <p:nvPr/>
        </p:nvSpPr>
        <p:spPr>
          <a:xfrm>
            <a:off x="2513510" y="-75878"/>
            <a:ext cx="605250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 Narrow" panose="020B0606020202030204" pitchFamily="34" charset="0"/>
              </a:rPr>
              <a:t>STH 32 Project Limits: Alford Park Ave. to 21</a:t>
            </a:r>
            <a:r>
              <a:rPr lang="en-US" sz="2400" b="1" baseline="30000" dirty="0">
                <a:solidFill>
                  <a:srgbClr val="002060"/>
                </a:solidFill>
                <a:latin typeface="Arial Narrow" panose="020B0606020202030204" pitchFamily="34" charset="0"/>
              </a:rPr>
              <a:t>st</a:t>
            </a:r>
            <a:r>
              <a:rPr lang="en-US" sz="2400" b="1" dirty="0">
                <a:solidFill>
                  <a:srgbClr val="002060"/>
                </a:solidFill>
                <a:latin typeface="Arial Narrow" panose="020B0606020202030204" pitchFamily="34" charset="0"/>
              </a:rPr>
              <a:t> St.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6C92DDA-E5FA-4FE1-B88D-4ABC223C94CB}"/>
              </a:ext>
            </a:extLst>
          </p:cNvPr>
          <p:cNvSpPr txBox="1"/>
          <p:nvPr/>
        </p:nvSpPr>
        <p:spPr>
          <a:xfrm>
            <a:off x="1536" y="1964346"/>
            <a:ext cx="20441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Racine County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2026282A-AEAA-45EF-B609-0821074686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509449" y="2461358"/>
            <a:ext cx="337417" cy="48881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153DEB3-98DE-4717-99D7-C45BB6E524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574258" y="106215"/>
            <a:ext cx="337417" cy="4888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63B263-69EE-4471-9F86-54373B5706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39" y="2450044"/>
            <a:ext cx="1411056" cy="15885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EAB061-5BEA-459E-AB61-3D22D88F41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39" y="137287"/>
            <a:ext cx="1371429" cy="17333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6E620A3-6ADD-4424-B08B-7A6C106D1546}"/>
              </a:ext>
            </a:extLst>
          </p:cNvPr>
          <p:cNvSpPr txBox="1"/>
          <p:nvPr/>
        </p:nvSpPr>
        <p:spPr>
          <a:xfrm>
            <a:off x="1536" y="4024696"/>
            <a:ext cx="20441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Kenosha County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8C56FA-4CEB-4BBB-BEA3-5C0DE50304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8103" y="3215503"/>
            <a:ext cx="6047914" cy="29948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E82251-3E79-4419-BA1B-47E90C7B81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48800" y="54570"/>
            <a:ext cx="2638723" cy="6116424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4BED577-9210-4D8F-BA3B-D2233026F4F8}"/>
              </a:ext>
            </a:extLst>
          </p:cNvPr>
          <p:cNvCxnSpPr>
            <a:cxnSpLocks/>
          </p:cNvCxnSpPr>
          <p:nvPr/>
        </p:nvCxnSpPr>
        <p:spPr>
          <a:xfrm flipV="1">
            <a:off x="7696200" y="2461358"/>
            <a:ext cx="2971800" cy="5324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A2BBB76-95F9-473E-AC5F-FEC3CF604866}"/>
              </a:ext>
            </a:extLst>
          </p:cNvPr>
          <p:cNvCxnSpPr>
            <a:cxnSpLocks/>
          </p:cNvCxnSpPr>
          <p:nvPr/>
        </p:nvCxnSpPr>
        <p:spPr>
          <a:xfrm>
            <a:off x="7712009" y="4224751"/>
            <a:ext cx="2498791" cy="24861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55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600" dirty="0">
                <a:solidFill>
                  <a:srgbClr val="002060"/>
                </a:solidFill>
              </a:rPr>
              <a:t>                                      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72641F-8A19-40BA-B828-375816B6C8F9}"/>
              </a:ext>
            </a:extLst>
          </p:cNvPr>
          <p:cNvSpPr/>
          <p:nvPr/>
        </p:nvSpPr>
        <p:spPr>
          <a:xfrm>
            <a:off x="3733800" y="228600"/>
            <a:ext cx="55258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Arial Narrow" panose="020B0606020202030204" pitchFamily="34" charset="0"/>
              </a:rPr>
              <a:t>Alternative 1: Replace in Kind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8149C8-854D-4018-85E6-B0B5A1AD4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199" y="914400"/>
            <a:ext cx="9093405" cy="516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819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600" dirty="0">
                <a:solidFill>
                  <a:srgbClr val="002060"/>
                </a:solidFill>
              </a:rPr>
              <a:t>                                      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72641F-8A19-40BA-B828-375816B6C8F9}"/>
              </a:ext>
            </a:extLst>
          </p:cNvPr>
          <p:cNvSpPr/>
          <p:nvPr/>
        </p:nvSpPr>
        <p:spPr>
          <a:xfrm>
            <a:off x="2589366" y="150243"/>
            <a:ext cx="70132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Arial Narrow" panose="020B0606020202030204" pitchFamily="34" charset="0"/>
              </a:rPr>
              <a:t>Alternative 2: Two-Way Left Turn Lane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A778FC-7334-475D-8C1B-30649C103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867242"/>
            <a:ext cx="9144000" cy="521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98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600" dirty="0">
                <a:solidFill>
                  <a:srgbClr val="002060"/>
                </a:solidFill>
              </a:rPr>
              <a:t>                                      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72641F-8A19-40BA-B828-375816B6C8F9}"/>
              </a:ext>
            </a:extLst>
          </p:cNvPr>
          <p:cNvSpPr/>
          <p:nvPr/>
        </p:nvSpPr>
        <p:spPr>
          <a:xfrm>
            <a:off x="1444078" y="134072"/>
            <a:ext cx="94562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Arial Narrow" panose="020B0606020202030204" pitchFamily="34" charset="0"/>
              </a:rPr>
              <a:t>Alternative 3: Two-Way Left Turn Lane w/ Sidewalks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E2005A-33F3-4B6D-B1B8-FA35168B8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866649"/>
            <a:ext cx="9175212" cy="522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681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600" dirty="0">
                <a:solidFill>
                  <a:srgbClr val="002060"/>
                </a:solidFill>
              </a:rPr>
              <a:t>                                      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72641F-8A19-40BA-B828-375816B6C8F9}"/>
              </a:ext>
            </a:extLst>
          </p:cNvPr>
          <p:cNvSpPr/>
          <p:nvPr/>
        </p:nvSpPr>
        <p:spPr>
          <a:xfrm>
            <a:off x="3480244" y="134072"/>
            <a:ext cx="53839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Pedestrian Accommodations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AF6903-8C14-436B-BCF3-E8B9CC532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44" y="1049591"/>
            <a:ext cx="5028359" cy="41428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C69008-6C2D-4AF8-A5B9-C983AC0565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20" r="14924" b="294"/>
          <a:stretch/>
        </p:blipFill>
        <p:spPr>
          <a:xfrm>
            <a:off x="6935044" y="1030712"/>
            <a:ext cx="4748412" cy="41805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27AFF8-CCCA-4736-B10F-3AB485B24418}"/>
              </a:ext>
            </a:extLst>
          </p:cNvPr>
          <p:cNvSpPr txBox="1"/>
          <p:nvPr/>
        </p:nvSpPr>
        <p:spPr>
          <a:xfrm>
            <a:off x="508544" y="5206425"/>
            <a:ext cx="5028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8" lvl="1" algn="ctr"/>
            <a:r>
              <a:rPr lang="en-US" sz="1600" dirty="0">
                <a:solidFill>
                  <a:srgbClr val="00206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Existing: Sidewalk ends short of STH 32 with worn area at crossing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9041CB-8BEC-461D-A285-D61AF0CC7ED5}"/>
              </a:ext>
            </a:extLst>
          </p:cNvPr>
          <p:cNvSpPr txBox="1"/>
          <p:nvPr/>
        </p:nvSpPr>
        <p:spPr>
          <a:xfrm>
            <a:off x="6935044" y="5206425"/>
            <a:ext cx="4748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600" dirty="0">
                <a:solidFill>
                  <a:srgbClr val="00206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Proposed: Pedestrian crossing at STH 32 to get access to west side and Smeds Tennis Center</a:t>
            </a:r>
          </a:p>
        </p:txBody>
      </p:sp>
    </p:spTree>
    <p:extLst>
      <p:ext uri="{BB962C8B-B14F-4D97-AF65-F5344CB8AC3E}">
        <p14:creationId xmlns:p14="http://schemas.microsoft.com/office/powerpoint/2010/main" val="213356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867756-670D-44F7-ABB1-EC3D90FE9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986" y="914400"/>
            <a:ext cx="3524814" cy="5150778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819642B3-BCED-4505-B9EB-2A4FD018958D}"/>
              </a:ext>
            </a:extLst>
          </p:cNvPr>
          <p:cNvSpPr/>
          <p:nvPr/>
        </p:nvSpPr>
        <p:spPr>
          <a:xfrm rot="10800000">
            <a:off x="3544897" y="1189114"/>
            <a:ext cx="4267201" cy="2057400"/>
          </a:xfrm>
          <a:prstGeom prst="rightArrow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600" dirty="0">
                <a:solidFill>
                  <a:srgbClr val="002060"/>
                </a:solidFill>
              </a:rPr>
              <a:t>                                                     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302871-91EB-409E-B096-34B3513E1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01" y="897632"/>
            <a:ext cx="3124199" cy="515130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6035145-9A6F-40E9-ABD0-2060F5761B31}"/>
              </a:ext>
            </a:extLst>
          </p:cNvPr>
          <p:cNvGrpSpPr/>
          <p:nvPr/>
        </p:nvGrpSpPr>
        <p:grpSpPr>
          <a:xfrm>
            <a:off x="5257800" y="2665633"/>
            <a:ext cx="4687899" cy="2057400"/>
            <a:chOff x="4656507" y="4026745"/>
            <a:chExt cx="4687899" cy="2057400"/>
          </a:xfrm>
        </p:grpSpPr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CFD1B781-B49C-42D4-8FAD-E913A5E0D6D1}"/>
                </a:ext>
              </a:extLst>
            </p:cNvPr>
            <p:cNvSpPr/>
            <p:nvPr/>
          </p:nvSpPr>
          <p:spPr>
            <a:xfrm>
              <a:off x="5077205" y="4026745"/>
              <a:ext cx="4267201" cy="2057400"/>
            </a:xfrm>
            <a:prstGeom prst="rightArrow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E96AEB1-C75A-4525-8491-0A7C8255FDFE}"/>
                </a:ext>
              </a:extLst>
            </p:cNvPr>
            <p:cNvSpPr txBox="1"/>
            <p:nvPr/>
          </p:nvSpPr>
          <p:spPr>
            <a:xfrm>
              <a:off x="4656507" y="4496306"/>
              <a:ext cx="365760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/>
              <a:endParaRPr lang="en-US" dirty="0">
                <a:solidFill>
                  <a:srgbClr val="002060"/>
                </a:solidFill>
              </a:endParaRPr>
            </a:p>
            <a:p>
              <a:pPr marL="457188" lvl="1" algn="ctr"/>
              <a:r>
                <a:rPr lang="en-US" sz="1400" dirty="0">
                  <a:solidFill>
                    <a:srgbClr val="002060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Proposed: Construct sidewalk on the west side of STH 32 from CTH E (12</a:t>
              </a:r>
              <a:r>
                <a:rPr lang="en-US" sz="1400" baseline="30000" dirty="0">
                  <a:solidFill>
                    <a:srgbClr val="002060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th</a:t>
              </a:r>
              <a:r>
                <a:rPr lang="en-US" sz="1400" dirty="0">
                  <a:solidFill>
                    <a:srgbClr val="002060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 Ave.) north to CTH A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E81F2D6-07F5-436F-BEA1-41CD135D5C0E}"/>
              </a:ext>
            </a:extLst>
          </p:cNvPr>
          <p:cNvSpPr txBox="1"/>
          <p:nvPr/>
        </p:nvSpPr>
        <p:spPr>
          <a:xfrm>
            <a:off x="4032599" y="1608482"/>
            <a:ext cx="38050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dirty="0">
              <a:solidFill>
                <a:srgbClr val="002060"/>
              </a:solidFill>
            </a:endParaRPr>
          </a:p>
          <a:p>
            <a:pPr marL="457188" lvl="1" algn="ctr"/>
            <a:r>
              <a:rPr lang="en-US" sz="1400" dirty="0">
                <a:solidFill>
                  <a:srgbClr val="00206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Proposed: Construct sidewalk on the east side of STH 32 from Carthage College north to CTH E (12</a:t>
            </a:r>
            <a:r>
              <a:rPr lang="en-US" sz="1400" baseline="30000" dirty="0">
                <a:solidFill>
                  <a:srgbClr val="00206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th</a:t>
            </a:r>
            <a:r>
              <a:rPr lang="en-US" sz="1400" dirty="0">
                <a:solidFill>
                  <a:srgbClr val="00206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Ave.)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411888-AA03-452A-A7D4-F86D1CF5BFDD}"/>
              </a:ext>
            </a:extLst>
          </p:cNvPr>
          <p:cNvSpPr/>
          <p:nvPr/>
        </p:nvSpPr>
        <p:spPr>
          <a:xfrm>
            <a:off x="3771900" y="4572409"/>
            <a:ext cx="464819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 algn="ctr">
              <a:spcBef>
                <a:spcPts val="600"/>
              </a:spcBef>
            </a:pPr>
            <a:r>
              <a:rPr lang="en-US" u="sng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Sidewalk Addition</a:t>
            </a:r>
          </a:p>
          <a:p>
            <a:pPr marL="800080" lvl="1" indent="-34289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80% state, 20% local funding</a:t>
            </a:r>
          </a:p>
          <a:p>
            <a:pPr marL="800080" lvl="1" indent="-34289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Construction outside existing roadway between Alford Park Drive and CTH A only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39FCB2-23BC-4678-B741-D41B14706DEF}"/>
              </a:ext>
            </a:extLst>
          </p:cNvPr>
          <p:cNvSpPr/>
          <p:nvPr/>
        </p:nvSpPr>
        <p:spPr>
          <a:xfrm>
            <a:off x="419100" y="228600"/>
            <a:ext cx="11353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Pedestrian Accommodations</a:t>
            </a:r>
          </a:p>
        </p:txBody>
      </p:sp>
    </p:spTree>
    <p:extLst>
      <p:ext uri="{BB962C8B-B14F-4D97-AF65-F5344CB8AC3E}">
        <p14:creationId xmlns:p14="http://schemas.microsoft.com/office/powerpoint/2010/main" val="281684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600" dirty="0">
                <a:solidFill>
                  <a:srgbClr val="002060"/>
                </a:solidFill>
              </a:rPr>
              <a:t>                                      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72641F-8A19-40BA-B828-375816B6C8F9}"/>
              </a:ext>
            </a:extLst>
          </p:cNvPr>
          <p:cNvSpPr/>
          <p:nvPr/>
        </p:nvSpPr>
        <p:spPr>
          <a:xfrm>
            <a:off x="2037493" y="256844"/>
            <a:ext cx="81170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 Narrow" panose="020B0606020202030204" pitchFamily="34" charset="0"/>
              </a:rPr>
              <a:t>STH 32 – Bike Accommodation Connectivity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D0FD61-6F70-4F96-B4FF-647D206607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8" t="4781" r="4128" b="7313"/>
          <a:stretch/>
        </p:blipFill>
        <p:spPr>
          <a:xfrm>
            <a:off x="1888295" y="886065"/>
            <a:ext cx="8398705" cy="520719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96098238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 - gray - option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blank gra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Title slide - gray - option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le slide - blue - option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itle slide - blue - option 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idescreen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blank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itle slide - gray - option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itle slide - gray - option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itle slide - gray - option 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Widescreen gra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WisDOTPPTWide1920x1080</Template>
  <TotalTime>26518</TotalTime>
  <Words>1310</Words>
  <Application>Microsoft Office PowerPoint</Application>
  <PresentationFormat>Widescreen</PresentationFormat>
  <Paragraphs>255</Paragraphs>
  <Slides>22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Arial</vt:lpstr>
      <vt:lpstr>Arial Narrow</vt:lpstr>
      <vt:lpstr>Calibri</vt:lpstr>
      <vt:lpstr>Calibri Light</vt:lpstr>
      <vt:lpstr>Courier New</vt:lpstr>
      <vt:lpstr>Georgia</vt:lpstr>
      <vt:lpstr>Wingdings</vt:lpstr>
      <vt:lpstr>Title slide - gray - option 2</vt:lpstr>
      <vt:lpstr>Title slide - blue - option 2</vt:lpstr>
      <vt:lpstr>Title slide - blue - option 4</vt:lpstr>
      <vt:lpstr>Widescreen blue</vt:lpstr>
      <vt:lpstr>blank blue</vt:lpstr>
      <vt:lpstr>Title slide - gray - option 1</vt:lpstr>
      <vt:lpstr>Title slide - gray - option 3</vt:lpstr>
      <vt:lpstr>Title slide - gray - option 4</vt:lpstr>
      <vt:lpstr>Widescreen gray</vt:lpstr>
      <vt:lpstr>blank gray</vt:lpstr>
      <vt:lpstr>1_Title slide - gray - option 2</vt:lpstr>
      <vt:lpstr>PowerPoint Presentation</vt:lpstr>
      <vt:lpstr>            </vt:lpstr>
      <vt:lpstr>PowerPoint Presentation</vt:lpstr>
      <vt:lpstr>                                        </vt:lpstr>
      <vt:lpstr>                                        </vt:lpstr>
      <vt:lpstr>                                        </vt:lpstr>
      <vt:lpstr>                                        </vt:lpstr>
      <vt:lpstr>                                                         </vt:lpstr>
      <vt:lpstr>                                        </vt:lpstr>
      <vt:lpstr>                                        </vt:lpstr>
      <vt:lpstr>                                        </vt:lpstr>
      <vt:lpstr>                                        </vt:lpstr>
      <vt:lpstr>                                        </vt:lpstr>
      <vt:lpstr>                                        </vt:lpstr>
      <vt:lpstr>                                        </vt:lpstr>
      <vt:lpstr>                                        </vt:lpstr>
      <vt:lpstr>                                        </vt:lpstr>
      <vt:lpstr>                                        </vt:lpstr>
      <vt:lpstr>                                        </vt:lpstr>
      <vt:lpstr>                                        </vt:lpstr>
      <vt:lpstr>            </vt:lpstr>
      <vt:lpstr>Thank-You! Are there any Questions/comments?</vt:lpstr>
    </vt:vector>
  </TitlesOfParts>
  <Company>Wisconsin Department of Transportation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dotjzw</dc:creator>
  <cp:lastModifiedBy>Stollenwerk, Roy T - DOT</cp:lastModifiedBy>
  <cp:revision>1188</cp:revision>
  <cp:lastPrinted>2021-09-07T19:15:17Z</cp:lastPrinted>
  <dcterms:created xsi:type="dcterms:W3CDTF">2015-06-04T14:33:22Z</dcterms:created>
  <dcterms:modified xsi:type="dcterms:W3CDTF">2021-09-07T20:49:54Z</dcterms:modified>
</cp:coreProperties>
</file>